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1" r:id="rId1"/>
    <p:sldMasterId id="2147483732" r:id="rId2"/>
  </p:sldMasterIdLst>
  <p:notesMasterIdLst>
    <p:notesMasterId r:id="rId23"/>
  </p:notesMasterIdLst>
  <p:sldIdLst>
    <p:sldId id="256" r:id="rId3"/>
    <p:sldId id="283" r:id="rId4"/>
    <p:sldId id="268" r:id="rId5"/>
    <p:sldId id="287" r:id="rId6"/>
    <p:sldId id="286" r:id="rId7"/>
    <p:sldId id="285" r:id="rId8"/>
    <p:sldId id="288" r:id="rId9"/>
    <p:sldId id="284" r:id="rId10"/>
    <p:sldId id="290" r:id="rId11"/>
    <p:sldId id="289" r:id="rId12"/>
    <p:sldId id="293" r:id="rId13"/>
    <p:sldId id="295" r:id="rId14"/>
    <p:sldId id="292" r:id="rId15"/>
    <p:sldId id="294" r:id="rId16"/>
    <p:sldId id="296" r:id="rId17"/>
    <p:sldId id="297" r:id="rId18"/>
    <p:sldId id="298" r:id="rId19"/>
    <p:sldId id="299" r:id="rId20"/>
    <p:sldId id="291" r:id="rId21"/>
    <p:sldId id="263" r:id="rId22"/>
  </p:sldIdLst>
  <p:sldSz cx="9144000" cy="5143500" type="screen16x9"/>
  <p:notesSz cx="6858000" cy="9144000"/>
  <p:embeddedFontLst>
    <p:embeddedFont>
      <p:font typeface="a아시아헤드1" panose="02020600000000000000" pitchFamily="18" charset="-127"/>
      <p:regular r:id="rId24"/>
    </p:embeddedFont>
    <p:embeddedFont>
      <p:font typeface="a아시아헤드2" panose="02020600000000000000" pitchFamily="18" charset="-127"/>
      <p:regular r:id="rId25"/>
    </p:embeddedFont>
    <p:embeddedFont>
      <p:font typeface="a아시아헤드3" panose="02020600000000000000" pitchFamily="18" charset="-127"/>
      <p:regular r:id="rId26"/>
    </p:embeddedFont>
    <p:embeddedFont>
      <p:font typeface="a아시아헤드4" panose="02020600000000000000" pitchFamily="18" charset="-127"/>
      <p:regular r:id="rId27"/>
    </p:embeddedFont>
    <p:embeddedFont>
      <p:font typeface="나눔고딕 ExtraBold" panose="020D0904000000000000" pitchFamily="50" charset="-127"/>
      <p:bold r:id="rId28"/>
    </p:embeddedFont>
    <p:embeddedFont>
      <p:font typeface="함초롬돋움" panose="020B0604000101010101" pitchFamily="50" charset="-127"/>
      <p:regular r:id="rId29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5">
          <p15:clr>
            <a:srgbClr val="A4A3A4"/>
          </p15:clr>
        </p15:guide>
        <p15:guide id="2" orient="horz" pos="1882">
          <p15:clr>
            <a:srgbClr val="A4A3A4"/>
          </p15:clr>
        </p15:guide>
        <p15:guide id="3" orient="horz" pos="1697">
          <p15:clr>
            <a:srgbClr val="A4A3A4"/>
          </p15:clr>
        </p15:guide>
        <p15:guide id="4" pos="2878">
          <p15:clr>
            <a:srgbClr val="A4A3A4"/>
          </p15:clr>
        </p15:guide>
        <p15:guide id="5" pos="5979">
          <p15:clr>
            <a:srgbClr val="A4A3A4"/>
          </p15:clr>
        </p15:guide>
        <p15:guide id="6" pos="48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93BA"/>
    <a:srgbClr val="81B2D5"/>
    <a:srgbClr val="FFC089"/>
    <a:srgbClr val="92D050"/>
    <a:srgbClr val="E6E6E6"/>
    <a:srgbClr val="0D0D0D"/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6" autoAdjust="0"/>
    <p:restoredTop sz="95951" autoAdjust="0"/>
  </p:normalViewPr>
  <p:slideViewPr>
    <p:cSldViewPr snapToObjects="1">
      <p:cViewPr>
        <p:scale>
          <a:sx n="62" d="100"/>
          <a:sy n="62" d="100"/>
        </p:scale>
        <p:origin x="106" y="811"/>
      </p:cViewPr>
      <p:guideLst>
        <p:guide orient="horz" pos="1615"/>
        <p:guide orient="horz" pos="1882"/>
        <p:guide orient="horz" pos="1697"/>
        <p:guide pos="2878"/>
        <p:guide pos="5979"/>
        <p:guide pos="4821"/>
      </p:guideLst>
    </p:cSldViewPr>
  </p:slideViewPr>
  <p:outlineViewPr>
    <p:cViewPr>
      <p:scale>
        <a:sx n="33" d="100"/>
        <a:sy n="33" d="100"/>
      </p:scale>
      <p:origin x="0" y="5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2020-12-08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1561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09F4262C-968C-4EE9-8164-CE16364706B3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2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37438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09F4262C-968C-4EE9-8164-CE16364706B3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12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20330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09F4262C-968C-4EE9-8164-CE16364706B3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13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90347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09F4262C-968C-4EE9-8164-CE16364706B3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14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73948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09F4262C-968C-4EE9-8164-CE16364706B3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15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89328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09F4262C-968C-4EE9-8164-CE16364706B3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16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64855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09F4262C-968C-4EE9-8164-CE16364706B3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17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17714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09F4262C-968C-4EE9-8164-CE16364706B3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18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20126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09F4262C-968C-4EE9-8164-CE16364706B3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19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45231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09F4262C-968C-4EE9-8164-CE16364706B3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3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09F4262C-968C-4EE9-8164-CE16364706B3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4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88113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09F4262C-968C-4EE9-8164-CE16364706B3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5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1589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09F4262C-968C-4EE9-8164-CE16364706B3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7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48940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09F4262C-968C-4EE9-8164-CE16364706B3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8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09704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09F4262C-968C-4EE9-8164-CE16364706B3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9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92435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09F4262C-968C-4EE9-8164-CE16364706B3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10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41124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09F4262C-968C-4EE9-8164-CE16364706B3}" type="slidenum">
              <a:rPr lang="en-US" altLang="en-US">
                <a:solidFill>
                  <a:prstClr val="black"/>
                </a:solidFill>
                <a:latin typeface="맑은 고딕"/>
              </a:rPr>
              <a:pPr>
                <a:defRPr lang="ko-KR" altLang="en-US"/>
              </a:pPr>
              <a:t>11</a:t>
            </a:fld>
            <a:endParaRPr lang="en-US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43618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8"/>
            <a:ext cx="7772400" cy="110251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2020-12-08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597818"/>
            <a:ext cx="9144000" cy="1102518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348888-F454-4AD2-BA62-3AF29D9807C0}" type="datetime1">
              <a:rPr lang="ko-KR" altLang="en-US"/>
              <a:pPr lvl="0">
                <a:defRPr lang="ko-KR" altLang="en-US"/>
              </a:pPr>
              <a:t>2020-12-08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1660922"/>
            <a:ext cx="4857767" cy="241101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6FEC12-A4C9-4837-AF94-AD867782C04C}" type="datetime1">
              <a:rPr lang="ko-KR" altLang="en-US"/>
              <a:pPr lvl="0">
                <a:defRPr lang="ko-KR" altLang="en-US"/>
              </a:pPr>
              <a:t>2020-12-08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8"/>
            <a:ext cx="2057400" cy="4388644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8"/>
            <a:ext cx="6019800" cy="4388644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7F84A3-4F29-4053-ACFD-1BAF2D3F140C}" type="datetime1">
              <a:rPr lang="ko-KR" altLang="en-US"/>
              <a:pPr lvl="0">
                <a:defRPr lang="ko-KR" altLang="en-US"/>
              </a:pPr>
              <a:t>2020-12-08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8"/>
            <a:ext cx="7772400" cy="110251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40A130E-E3B8-4EBE-931F-81B26B8448AA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00C6A38-4290-41DD-B95C-4155372FD4A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49787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4953836A-82A3-4C8B-9D31-CD724F3673ED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44918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AD2EBAF6-36D0-4DD8-B695-D4C1B37E35D6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58996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4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60728D28-603B-4EFC-80F8-17E5E9107035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99685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A27A1F4E-0809-4239-8034-C38E431DAF92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97203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E0DA496-7307-4E8B-88DE-CB97B48BAB6F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34509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232297"/>
            <a:ext cx="8229600" cy="33939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8721E90-850C-410B-8B89-8394F580CFDA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931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/>
              <a:pPr lvl="0">
                <a:defRPr lang="ko-KR" altLang="en-US"/>
              </a:pPr>
              <a:t>2020-12-08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4038600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600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2988165"/>
            <a:ext cx="4038600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2988165"/>
            <a:ext cx="4038600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ACE7E28-9336-4363-8674-B91477D8F243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98710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3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ACE7E28-9336-4363-8674-B91477D8F243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94713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597818"/>
            <a:ext cx="9144000" cy="1102518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CA348888-F454-4AD2-BA62-3AF29D9807C0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05620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1660922"/>
            <a:ext cx="4857767" cy="241101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56FEC12-A4C9-4837-AF94-AD867782C04C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181775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8"/>
            <a:ext cx="2057400" cy="4388644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8"/>
            <a:ext cx="6019800" cy="4388644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957F84A3-4F29-4053-ACFD-1BAF2D3F140C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74387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/>
              <a:pPr lvl="0">
                <a:defRPr lang="ko-KR" altLang="en-US"/>
              </a:pPr>
              <a:t>2020-12-08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4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/>
              <a:pPr lvl="0">
                <a:defRPr lang="ko-KR" altLang="en-US"/>
              </a:pPr>
              <a:t>2020-12-08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7A1F4E-0809-4239-8034-C38E431DAF92}" type="datetime1">
              <a:rPr lang="ko-KR" altLang="en-US"/>
              <a:pPr lvl="0">
                <a:defRPr lang="ko-KR" altLang="en-US"/>
              </a:pPr>
              <a:t>2020-12-08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/>
              <a:pPr lvl="0">
                <a:defRPr lang="ko-KR" altLang="en-US"/>
              </a:pPr>
              <a:t>2020-12-08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232297"/>
            <a:ext cx="8229600" cy="33939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721E90-850C-410B-8B89-8394F580CFDA}" type="datetime1">
              <a:rPr lang="ko-KR" altLang="en-US"/>
              <a:pPr lvl="0">
                <a:defRPr lang="ko-KR" altLang="en-US"/>
              </a:pPr>
              <a:t>2020-12-08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4038600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600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2988165"/>
            <a:ext cx="4038600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2988165"/>
            <a:ext cx="4038600" cy="1647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2020-12-08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3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2020-12-08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2"/>
            <a:ext cx="2133600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2020-12-08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2"/>
            <a:ext cx="2133600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2"/>
            <a:ext cx="2133600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422D86A-5F52-4165-8473-F1B836277586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2020-12-08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2"/>
            <a:ext cx="2133600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916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youtube.com/watch?v=T2GaFJPlSrI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2657"/>
            <a:ext cx="9144000" cy="5238058"/>
          </a:xfrm>
          <a:prstGeom prst="rect">
            <a:avLst/>
          </a:prstGeom>
          <a:solidFill>
            <a:srgbClr val="FFFFFF">
              <a:alpha val="32941"/>
            </a:srgbClr>
          </a:solidFill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EEA6E8E-61E6-463A-BD11-70A3556C3244}"/>
              </a:ext>
            </a:extLst>
          </p:cNvPr>
          <p:cNvSpPr/>
          <p:nvPr/>
        </p:nvSpPr>
        <p:spPr>
          <a:xfrm>
            <a:off x="-1926" y="-25405"/>
            <a:ext cx="9144000" cy="5205401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86576" y="1471235"/>
            <a:ext cx="6832126" cy="1873345"/>
          </a:xfrm>
          <a:prstGeom prst="rect">
            <a:avLst/>
          </a:prstGeom>
          <a:noFill/>
          <a:ln w="38100" algn="ctr"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9B928C-EF10-44FC-98F3-26F03E1743CA}"/>
              </a:ext>
            </a:extLst>
          </p:cNvPr>
          <p:cNvSpPr txBox="1"/>
          <p:nvPr/>
        </p:nvSpPr>
        <p:spPr>
          <a:xfrm>
            <a:off x="1787266" y="1853909"/>
            <a:ext cx="5830745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33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실시간 </a:t>
            </a:r>
            <a:r>
              <a:rPr lang="en-US" altLang="ko-KR" sz="33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CCTV </a:t>
            </a:r>
            <a:r>
              <a:rPr lang="ko-KR" altLang="en-US" sz="33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영상분석을 통한</a:t>
            </a:r>
            <a:endParaRPr lang="en-US" altLang="ko-KR" sz="3300" dirty="0">
              <a:solidFill>
                <a:schemeClr val="bg1"/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  <a:p>
            <a:pPr algn="ctr" fontAlgn="base"/>
            <a:endParaRPr lang="en-US" altLang="ko-KR" sz="500" dirty="0">
              <a:solidFill>
                <a:schemeClr val="bg1"/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  <a:p>
            <a:pPr algn="ctr" fontAlgn="base"/>
            <a:r>
              <a:rPr lang="ko-KR" altLang="en-US" sz="33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현재 날씨 정보 제공 어플리케이션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B82D9-C811-4D0F-99E5-3E4DA31190A7}"/>
              </a:ext>
            </a:extLst>
          </p:cNvPr>
          <p:cNvSpPr txBox="1"/>
          <p:nvPr/>
        </p:nvSpPr>
        <p:spPr>
          <a:xfrm>
            <a:off x="2299114" y="4031931"/>
            <a:ext cx="58307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altLang="ko-KR" sz="25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002</a:t>
            </a:r>
            <a:r>
              <a:rPr lang="ko-KR" altLang="en-US" sz="25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분반 </a:t>
            </a:r>
            <a:r>
              <a:rPr lang="en-US" altLang="ko-KR" sz="25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8</a:t>
            </a:r>
            <a:r>
              <a:rPr lang="ko-KR" altLang="en-US" sz="25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조 </a:t>
            </a:r>
            <a:r>
              <a:rPr lang="en-US" altLang="ko-KR" sz="25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easy0</a:t>
            </a:r>
          </a:p>
          <a:p>
            <a:pPr algn="r" fontAlgn="base"/>
            <a:r>
              <a:rPr lang="ko-KR" altLang="en-US" sz="5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 </a:t>
            </a:r>
            <a:endParaRPr lang="en-US" altLang="ko-KR" sz="500" dirty="0">
              <a:solidFill>
                <a:schemeClr val="bg1"/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  <a:p>
            <a:pPr algn="r" fontAlgn="base"/>
            <a:r>
              <a:rPr lang="ko-KR" altLang="en-US" sz="1500" dirty="0" err="1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최지효</a:t>
            </a:r>
            <a:r>
              <a:rPr lang="ko-KR" altLang="en-US" sz="15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 이은경 </a:t>
            </a:r>
            <a:r>
              <a:rPr lang="ko-KR" altLang="en-US" sz="1500" dirty="0" err="1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조규영</a:t>
            </a:r>
            <a:endParaRPr lang="ko-KR" altLang="en-US" sz="1500" dirty="0">
              <a:solidFill>
                <a:schemeClr val="bg1"/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C2C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한쪽 모서리가 둥근 사각형 38">
            <a:extLst>
              <a:ext uri="{FF2B5EF4-FFF2-40B4-BE49-F238E27FC236}">
                <a16:creationId xmlns:a16="http://schemas.microsoft.com/office/drawing/2014/main" id="{A02F8D1E-2C59-4212-B6CB-65C8393139B9}"/>
              </a:ext>
            </a:extLst>
          </p:cNvPr>
          <p:cNvSpPr/>
          <p:nvPr/>
        </p:nvSpPr>
        <p:spPr>
          <a:xfrm>
            <a:off x="1580160" y="3307996"/>
            <a:ext cx="5728144" cy="1698827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한쪽 모서리가 둥근 사각형 38">
            <a:extLst>
              <a:ext uri="{FF2B5EF4-FFF2-40B4-BE49-F238E27FC236}">
                <a16:creationId xmlns:a16="http://schemas.microsoft.com/office/drawing/2014/main" id="{D929EB9C-957E-43F7-853D-D01C3C644F50}"/>
              </a:ext>
            </a:extLst>
          </p:cNvPr>
          <p:cNvSpPr/>
          <p:nvPr/>
        </p:nvSpPr>
        <p:spPr>
          <a:xfrm>
            <a:off x="113688" y="901978"/>
            <a:ext cx="8922808" cy="2281840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한쪽 모서리가 둥근 사각형 38"/>
          <p:cNvSpPr/>
          <p:nvPr/>
        </p:nvSpPr>
        <p:spPr>
          <a:xfrm>
            <a:off x="0" y="0"/>
            <a:ext cx="9144000" cy="771550"/>
          </a:xfrm>
          <a:prstGeom prst="round1Rect">
            <a:avLst>
              <a:gd name="adj" fmla="val 0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3688" y="130427"/>
            <a:ext cx="6438532" cy="5539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03. </a:t>
            </a:r>
            <a:r>
              <a:rPr lang="ko-KR" altLang="en-US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비 맞은 토리</a:t>
            </a:r>
            <a:r>
              <a:rPr lang="en-US" altLang="ko-KR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: </a:t>
            </a:r>
            <a:r>
              <a:rPr lang="ko-KR" altLang="en-US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모바일 어플리케이션</a:t>
            </a:r>
          </a:p>
        </p:txBody>
      </p:sp>
      <p:pic>
        <p:nvPicPr>
          <p:cNvPr id="1025" name="_x664756120">
            <a:extLst>
              <a:ext uri="{FF2B5EF4-FFF2-40B4-BE49-F238E27FC236}">
                <a16:creationId xmlns:a16="http://schemas.microsoft.com/office/drawing/2014/main" id="{B0F05C6A-25E0-40AB-8C72-C3C307A5F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74" y="1582633"/>
            <a:ext cx="1069975" cy="142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673049848">
            <a:extLst>
              <a:ext uri="{FF2B5EF4-FFF2-40B4-BE49-F238E27FC236}">
                <a16:creationId xmlns:a16="http://schemas.microsoft.com/office/drawing/2014/main" id="{D610DCFE-3A42-42F8-9AF1-24B4EDD1B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60" y="1582633"/>
            <a:ext cx="1069975" cy="142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671490960">
            <a:extLst>
              <a:ext uri="{FF2B5EF4-FFF2-40B4-BE49-F238E27FC236}">
                <a16:creationId xmlns:a16="http://schemas.microsoft.com/office/drawing/2014/main" id="{9ACC4E38-4795-4E93-8EF2-A6301F8B4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236" y="1599642"/>
            <a:ext cx="1069975" cy="142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_x673049920">
            <a:extLst>
              <a:ext uri="{FF2B5EF4-FFF2-40B4-BE49-F238E27FC236}">
                <a16:creationId xmlns:a16="http://schemas.microsoft.com/office/drawing/2014/main" id="{95AB7DF9-A7D5-463E-8593-227D67916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007" y="1599641"/>
            <a:ext cx="1069975" cy="142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_x673049200">
            <a:extLst>
              <a:ext uri="{FF2B5EF4-FFF2-40B4-BE49-F238E27FC236}">
                <a16:creationId xmlns:a16="http://schemas.microsoft.com/office/drawing/2014/main" id="{0DBA0DCA-D128-4640-9015-C20CCDCEE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331" y="1582632"/>
            <a:ext cx="1069975" cy="142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_x664759144">
            <a:extLst>
              <a:ext uri="{FF2B5EF4-FFF2-40B4-BE49-F238E27FC236}">
                <a16:creationId xmlns:a16="http://schemas.microsoft.com/office/drawing/2014/main" id="{E468D320-26C5-4A26-BACC-13DF862A2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655" y="1614313"/>
            <a:ext cx="1069975" cy="142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_x664757704">
            <a:extLst>
              <a:ext uri="{FF2B5EF4-FFF2-40B4-BE49-F238E27FC236}">
                <a16:creationId xmlns:a16="http://schemas.microsoft.com/office/drawing/2014/main" id="{9275FB6E-CB5E-4365-9BA0-CE7C7F731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949" y="1599642"/>
            <a:ext cx="1069975" cy="142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_x664757488">
            <a:extLst>
              <a:ext uri="{FF2B5EF4-FFF2-40B4-BE49-F238E27FC236}">
                <a16:creationId xmlns:a16="http://schemas.microsoft.com/office/drawing/2014/main" id="{2812BB17-43FF-4F2A-ABF0-63DB9F43E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672" y="3418407"/>
            <a:ext cx="1076325" cy="143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_x673050928">
            <a:extLst>
              <a:ext uri="{FF2B5EF4-FFF2-40B4-BE49-F238E27FC236}">
                <a16:creationId xmlns:a16="http://schemas.microsoft.com/office/drawing/2014/main" id="{F3A888AA-B7BE-4602-9202-4A5FD914C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311" y="3415232"/>
            <a:ext cx="1077913" cy="143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_x673050784">
            <a:extLst>
              <a:ext uri="{FF2B5EF4-FFF2-40B4-BE49-F238E27FC236}">
                <a16:creationId xmlns:a16="http://schemas.microsoft.com/office/drawing/2014/main" id="{54BC51EA-758F-43A9-BBCC-67917EF06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538" y="3409627"/>
            <a:ext cx="1074738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E4C973B-1FA2-4402-B9AE-E373D883E51B}"/>
              </a:ext>
            </a:extLst>
          </p:cNvPr>
          <p:cNvSpPr txBox="1"/>
          <p:nvPr/>
        </p:nvSpPr>
        <p:spPr>
          <a:xfrm>
            <a:off x="375260" y="1026156"/>
            <a:ext cx="26581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날씨 </a:t>
            </a:r>
            <a:r>
              <a:rPr lang="en-US" altLang="ko-KR" sz="25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: 7</a:t>
            </a:r>
            <a:r>
              <a:rPr lang="ko-KR" altLang="en-US" sz="25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단계로 구분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C9E31A-8135-4172-97C4-CA21DE68C78C}"/>
              </a:ext>
            </a:extLst>
          </p:cNvPr>
          <p:cNvSpPr txBox="1"/>
          <p:nvPr/>
        </p:nvSpPr>
        <p:spPr>
          <a:xfrm>
            <a:off x="1613339" y="3694702"/>
            <a:ext cx="18389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도로 상황 </a:t>
            </a:r>
            <a:r>
              <a:rPr lang="en-US" altLang="ko-KR" sz="25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:</a:t>
            </a:r>
          </a:p>
          <a:p>
            <a:r>
              <a:rPr lang="en-US" altLang="ko-KR" sz="25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3</a:t>
            </a:r>
            <a:r>
              <a:rPr lang="ko-KR" altLang="en-US" sz="25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단계로 구분</a:t>
            </a:r>
          </a:p>
        </p:txBody>
      </p:sp>
    </p:spTree>
    <p:extLst>
      <p:ext uri="{BB962C8B-B14F-4D97-AF65-F5344CB8AC3E}">
        <p14:creationId xmlns:p14="http://schemas.microsoft.com/office/powerpoint/2010/main" val="384768995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C2C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한쪽 모서리가 둥근 사각형 38"/>
          <p:cNvSpPr/>
          <p:nvPr/>
        </p:nvSpPr>
        <p:spPr>
          <a:xfrm>
            <a:off x="0" y="0"/>
            <a:ext cx="9144000" cy="771550"/>
          </a:xfrm>
          <a:prstGeom prst="round1Rect">
            <a:avLst>
              <a:gd name="adj" fmla="val 0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3688" y="130427"/>
            <a:ext cx="6438532" cy="5539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04. </a:t>
            </a:r>
            <a:r>
              <a:rPr lang="ko-KR" altLang="en-US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학습에 사용된 데이터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AA99E7E-8A1C-4439-A645-11B7FC09E9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6004" y="2093760"/>
            <a:ext cx="1215350" cy="116554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B741B62-ED3C-4DF3-A71A-E9B9198D93D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56461" y="2392396"/>
            <a:ext cx="1512168" cy="68394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84F1CEC-A00F-44BD-8D0D-D98B2F90075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056661" y="1858379"/>
            <a:ext cx="1304094" cy="1296142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4CCAD09A-4578-49A8-9BA9-C3B9C70EB1B5}"/>
              </a:ext>
            </a:extLst>
          </p:cNvPr>
          <p:cNvSpPr/>
          <p:nvPr/>
        </p:nvSpPr>
        <p:spPr>
          <a:xfrm>
            <a:off x="659320" y="3263833"/>
            <a:ext cx="1928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실시간 </a:t>
            </a:r>
            <a:r>
              <a:rPr lang="en-US" altLang="ko-KR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CCTV </a:t>
            </a:r>
            <a:r>
              <a:rPr lang="ko-KR" altLang="en-US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영상</a:t>
            </a:r>
            <a:endParaRPr lang="en-US" altLang="ko-KR" spc="-100" dirty="0">
              <a:solidFill>
                <a:schemeClr val="tx1">
                  <a:lumMod val="65000"/>
                  <a:lumOff val="35000"/>
                </a:schemeClr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E247246-950B-4F9A-B2EE-5F0B3A4217B5}"/>
              </a:ext>
            </a:extLst>
          </p:cNvPr>
          <p:cNvSpPr/>
          <p:nvPr/>
        </p:nvSpPr>
        <p:spPr>
          <a:xfrm>
            <a:off x="4824414" y="3259302"/>
            <a:ext cx="208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기상 </a:t>
            </a:r>
            <a:r>
              <a:rPr lang="ko-KR" altLang="en-US" spc="-100">
                <a:solidFill>
                  <a:schemeClr val="tx1">
                    <a:lumMod val="65000"/>
                    <a:lumOff val="35000"/>
                  </a:schemeClr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데이터 위치정보</a:t>
            </a:r>
            <a:endParaRPr lang="en-US" altLang="ko-KR" spc="-100" dirty="0">
              <a:solidFill>
                <a:schemeClr val="tx1">
                  <a:lumMod val="65000"/>
                  <a:lumOff val="35000"/>
                </a:schemeClr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761F365-D9AB-407C-AF37-A5CBF652E191}"/>
              </a:ext>
            </a:extLst>
          </p:cNvPr>
          <p:cNvSpPr/>
          <p:nvPr/>
        </p:nvSpPr>
        <p:spPr>
          <a:xfrm>
            <a:off x="6768629" y="3214993"/>
            <a:ext cx="19287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기상관측데이터 </a:t>
            </a:r>
            <a:r>
              <a:rPr lang="en-US" altLang="ko-KR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 AWS, ASOS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E0B340-AE84-4D7F-9F5D-5AB5467F57BB}"/>
              </a:ext>
            </a:extLst>
          </p:cNvPr>
          <p:cNvSpPr txBox="1"/>
          <p:nvPr/>
        </p:nvSpPr>
        <p:spPr>
          <a:xfrm flipV="1">
            <a:off x="6701275" y="2432851"/>
            <a:ext cx="3994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C0000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+</a:t>
            </a:r>
            <a:endParaRPr lang="ko-KR" altLang="en-US" sz="3000" dirty="0">
              <a:solidFill>
                <a:srgbClr val="C00000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CDC0388-CFFC-42FB-A4F0-AFD6FC7B67B6}"/>
              </a:ext>
            </a:extLst>
          </p:cNvPr>
          <p:cNvCxnSpPr/>
          <p:nvPr/>
        </p:nvCxnSpPr>
        <p:spPr>
          <a:xfrm>
            <a:off x="2807804" y="2751770"/>
            <a:ext cx="201661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3916298-7AFB-4E5A-9A48-D6326C029867}"/>
              </a:ext>
            </a:extLst>
          </p:cNvPr>
          <p:cNvSpPr/>
          <p:nvPr/>
        </p:nvSpPr>
        <p:spPr>
          <a:xfrm>
            <a:off x="2573971" y="2013960"/>
            <a:ext cx="2484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pc="-100" dirty="0">
                <a:solidFill>
                  <a:srgbClr val="C00000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거리</a:t>
            </a:r>
            <a:r>
              <a:rPr lang="en-US" altLang="ko-KR" spc="-100" dirty="0">
                <a:solidFill>
                  <a:srgbClr val="C00000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(</a:t>
            </a:r>
            <a:r>
              <a:rPr lang="ko-KR" altLang="en-US" spc="-100" dirty="0">
                <a:solidFill>
                  <a:srgbClr val="C00000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위치 오차</a:t>
            </a:r>
            <a:r>
              <a:rPr lang="en-US" altLang="ko-KR" spc="-100" dirty="0">
                <a:solidFill>
                  <a:srgbClr val="C00000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)</a:t>
            </a:r>
            <a:r>
              <a:rPr lang="ko-KR" altLang="en-US" spc="-100" dirty="0">
                <a:solidFill>
                  <a:srgbClr val="C00000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가 </a:t>
            </a:r>
            <a:endParaRPr lang="en-US" altLang="ko-KR" spc="-100" dirty="0">
              <a:solidFill>
                <a:srgbClr val="C00000"/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  <a:p>
            <a:pPr algn="ctr">
              <a:defRPr lang="ko-KR" altLang="en-US"/>
            </a:pPr>
            <a:r>
              <a:rPr lang="en-US" altLang="ko-KR" spc="-100" dirty="0">
                <a:solidFill>
                  <a:srgbClr val="C00000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0.003 </a:t>
            </a:r>
            <a:r>
              <a:rPr lang="ko-KR" altLang="en-US" spc="-100" dirty="0">
                <a:solidFill>
                  <a:srgbClr val="C00000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이하인 경우만 이용</a:t>
            </a:r>
            <a:endParaRPr lang="en-US" altLang="ko-KR" spc="-100" dirty="0">
              <a:solidFill>
                <a:srgbClr val="C00000"/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8BB1EA7-548F-455A-8C42-D5A18EEE99B6}"/>
              </a:ext>
            </a:extLst>
          </p:cNvPr>
          <p:cNvSpPr txBox="1"/>
          <p:nvPr/>
        </p:nvSpPr>
        <p:spPr>
          <a:xfrm flipV="1">
            <a:off x="3616408" y="2738112"/>
            <a:ext cx="3994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C0000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+</a:t>
            </a:r>
            <a:endParaRPr lang="ko-KR" altLang="en-US" sz="5000" dirty="0">
              <a:solidFill>
                <a:srgbClr val="C00000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071DBA6-29AC-49AB-8D34-A959B564E36D}"/>
              </a:ext>
            </a:extLst>
          </p:cNvPr>
          <p:cNvSpPr/>
          <p:nvPr/>
        </p:nvSpPr>
        <p:spPr>
          <a:xfrm>
            <a:off x="2375756" y="4379137"/>
            <a:ext cx="656128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5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AWS - </a:t>
            </a:r>
            <a:r>
              <a:rPr lang="ko-KR" altLang="en-US" sz="15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기상현상에 따른 자연재해를 막기 위해 실시하는 지상관측</a:t>
            </a:r>
            <a:endParaRPr lang="en-US" altLang="ko-KR" sz="1500" spc="-100" dirty="0">
              <a:solidFill>
                <a:schemeClr val="tx1">
                  <a:lumMod val="65000"/>
                  <a:lumOff val="3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defRPr lang="ko-KR" altLang="en-US"/>
            </a:pPr>
            <a:r>
              <a:rPr lang="en-US" altLang="ko-KR" sz="15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ASOS - </a:t>
            </a:r>
            <a:r>
              <a:rPr lang="ko-KR" altLang="en-US" sz="15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날씨를 파악하기 위하여 정해진 시각에 모든 관측소에서 같은 시각에 실시하는 지상관측</a:t>
            </a:r>
            <a:endParaRPr lang="en-US" altLang="ko-KR" sz="1500" spc="-100" dirty="0">
              <a:solidFill>
                <a:schemeClr val="tx1">
                  <a:lumMod val="65000"/>
                  <a:lumOff val="35000"/>
                </a:schemeClr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195591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C2C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한쪽 모서리가 둥근 사각형 38"/>
          <p:cNvSpPr/>
          <p:nvPr/>
        </p:nvSpPr>
        <p:spPr>
          <a:xfrm>
            <a:off x="0" y="0"/>
            <a:ext cx="9144000" cy="771550"/>
          </a:xfrm>
          <a:prstGeom prst="round1Rect">
            <a:avLst>
              <a:gd name="adj" fmla="val 0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3688" y="130427"/>
            <a:ext cx="6438532" cy="5539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05. </a:t>
            </a:r>
            <a:r>
              <a:rPr lang="ko-KR" altLang="en-US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딥러닝 모델 학습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287A21-6656-47E4-B3F5-4A6241176306}"/>
              </a:ext>
            </a:extLst>
          </p:cNvPr>
          <p:cNvSpPr txBox="1"/>
          <p:nvPr/>
        </p:nvSpPr>
        <p:spPr>
          <a:xfrm>
            <a:off x="4608169" y="1167594"/>
            <a:ext cx="13455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train</a:t>
            </a:r>
            <a:endParaRPr lang="ko-KR" altLang="en-US" sz="4000" dirty="0">
              <a:solidFill>
                <a:srgbClr val="3193BA"/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7E0B66-EAA9-4329-9E02-5407DC8C55D8}"/>
              </a:ext>
            </a:extLst>
          </p:cNvPr>
          <p:cNvSpPr txBox="1"/>
          <p:nvPr/>
        </p:nvSpPr>
        <p:spPr>
          <a:xfrm>
            <a:off x="4620715" y="1794474"/>
            <a:ext cx="2549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validation</a:t>
            </a:r>
            <a:endParaRPr lang="ko-KR" altLang="en-US" sz="4000" dirty="0">
              <a:solidFill>
                <a:srgbClr val="3193BA"/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781F54-F894-49B7-B3E5-EAAE3DDFE452}"/>
              </a:ext>
            </a:extLst>
          </p:cNvPr>
          <p:cNvSpPr txBox="1"/>
          <p:nvPr/>
        </p:nvSpPr>
        <p:spPr>
          <a:xfrm>
            <a:off x="4638533" y="2421354"/>
            <a:ext cx="1179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test</a:t>
            </a:r>
            <a:endParaRPr lang="ko-KR" altLang="en-US" sz="4000" dirty="0">
              <a:solidFill>
                <a:srgbClr val="3193BA"/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E363A7-E6DC-44CE-A842-80D4701C577E}"/>
              </a:ext>
            </a:extLst>
          </p:cNvPr>
          <p:cNvSpPr txBox="1"/>
          <p:nvPr/>
        </p:nvSpPr>
        <p:spPr>
          <a:xfrm>
            <a:off x="5933075" y="1311610"/>
            <a:ext cx="7922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C0000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60%</a:t>
            </a:r>
            <a:endParaRPr lang="ko-KR" altLang="en-US" sz="2500" dirty="0">
              <a:solidFill>
                <a:srgbClr val="C00000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C0AAE1-9C13-4196-85C6-A68CD9983FBD}"/>
              </a:ext>
            </a:extLst>
          </p:cNvPr>
          <p:cNvSpPr txBox="1"/>
          <p:nvPr/>
        </p:nvSpPr>
        <p:spPr>
          <a:xfrm>
            <a:off x="7200175" y="1909890"/>
            <a:ext cx="7922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C0000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20%</a:t>
            </a:r>
            <a:endParaRPr lang="ko-KR" altLang="en-US" sz="2500" dirty="0">
              <a:solidFill>
                <a:srgbClr val="C00000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F76746-9781-458F-A399-3DB59C889B11}"/>
              </a:ext>
            </a:extLst>
          </p:cNvPr>
          <p:cNvSpPr txBox="1"/>
          <p:nvPr/>
        </p:nvSpPr>
        <p:spPr>
          <a:xfrm>
            <a:off x="5818343" y="2529181"/>
            <a:ext cx="7922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C0000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20%</a:t>
            </a:r>
            <a:endParaRPr lang="ko-KR" altLang="en-US" sz="2500" dirty="0">
              <a:solidFill>
                <a:srgbClr val="C00000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B3A7AE-1288-4087-BE80-0E564B47CB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80" y="1237027"/>
            <a:ext cx="1594270" cy="159427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73BDF59-9C9B-4B06-A3E6-3CD4454F4DD1}"/>
              </a:ext>
            </a:extLst>
          </p:cNvPr>
          <p:cNvSpPr txBox="1"/>
          <p:nvPr/>
        </p:nvSpPr>
        <p:spPr>
          <a:xfrm>
            <a:off x="1589270" y="2831297"/>
            <a:ext cx="11079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C0000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11</a:t>
            </a:r>
            <a:r>
              <a:rPr lang="ko-KR" altLang="en-US" sz="2500" dirty="0">
                <a:solidFill>
                  <a:srgbClr val="C0000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만장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6F4C63-B2A4-416E-AE8F-77E03F2E27CB}"/>
              </a:ext>
            </a:extLst>
          </p:cNvPr>
          <p:cNvSpPr txBox="1"/>
          <p:nvPr/>
        </p:nvSpPr>
        <p:spPr>
          <a:xfrm>
            <a:off x="1493250" y="1993063"/>
            <a:ext cx="12441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Data</a:t>
            </a:r>
            <a:endParaRPr lang="ko-KR" altLang="en-US" sz="3800" dirty="0">
              <a:solidFill>
                <a:srgbClr val="3193BA"/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C96D85-98D9-4DF0-B239-33F1719ADB6F}"/>
              </a:ext>
            </a:extLst>
          </p:cNvPr>
          <p:cNvCxnSpPr>
            <a:cxnSpLocks/>
            <a:stCxn id="7" idx="3"/>
            <a:endCxn id="21" idx="1"/>
          </p:cNvCxnSpPr>
          <p:nvPr/>
        </p:nvCxnSpPr>
        <p:spPr>
          <a:xfrm flipV="1">
            <a:off x="3047650" y="1521537"/>
            <a:ext cx="1560519" cy="51262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3E6F01A-D604-4DA9-AF0D-28F12F022D5F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>
            <a:off x="3047650" y="2034162"/>
            <a:ext cx="1573065" cy="11425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8685458-8463-4469-8E5A-D0E76EF8D5E8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>
            <a:off x="3047650" y="2034162"/>
            <a:ext cx="1590883" cy="74113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한쪽 모서리가 둥근 사각형 38">
            <a:extLst>
              <a:ext uri="{FF2B5EF4-FFF2-40B4-BE49-F238E27FC236}">
                <a16:creationId xmlns:a16="http://schemas.microsoft.com/office/drawing/2014/main" id="{0C527C3D-2617-42D4-902A-D1EE6D8BAAA5}"/>
              </a:ext>
            </a:extLst>
          </p:cNvPr>
          <p:cNvSpPr/>
          <p:nvPr/>
        </p:nvSpPr>
        <p:spPr>
          <a:xfrm>
            <a:off x="1763687" y="3537588"/>
            <a:ext cx="5659033" cy="1446429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한쪽 모서리가 둥근 사각형 38">
            <a:extLst>
              <a:ext uri="{FF2B5EF4-FFF2-40B4-BE49-F238E27FC236}">
                <a16:creationId xmlns:a16="http://schemas.microsoft.com/office/drawing/2014/main" id="{13A8E6F9-B32C-46C2-84F4-D6BD644F0FDE}"/>
              </a:ext>
            </a:extLst>
          </p:cNvPr>
          <p:cNvSpPr/>
          <p:nvPr/>
        </p:nvSpPr>
        <p:spPr>
          <a:xfrm>
            <a:off x="1763688" y="3537587"/>
            <a:ext cx="2072594" cy="1446429"/>
          </a:xfrm>
          <a:prstGeom prst="round1Rect">
            <a:avLst>
              <a:gd name="adj" fmla="val 0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D580B6-CB6F-4A93-B24A-5CB90E3933A9}"/>
              </a:ext>
            </a:extLst>
          </p:cNvPr>
          <p:cNvSpPr txBox="1"/>
          <p:nvPr/>
        </p:nvSpPr>
        <p:spPr>
          <a:xfrm>
            <a:off x="1982403" y="3943862"/>
            <a:ext cx="1797509" cy="5539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학습 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5D3F1-6AC2-42C8-8BA1-050751E903A8}"/>
              </a:ext>
            </a:extLst>
          </p:cNvPr>
          <p:cNvSpPr/>
          <p:nvPr/>
        </p:nvSpPr>
        <p:spPr>
          <a:xfrm>
            <a:off x="3939427" y="3624575"/>
            <a:ext cx="36724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  <a:defRPr lang="ko-KR" altLang="en-US"/>
            </a:pPr>
            <a:r>
              <a:rPr lang="en-US" altLang="ko-KR" sz="2000" spc="-100" dirty="0">
                <a:solidFill>
                  <a:schemeClr val="bg1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OS : windows 10</a:t>
            </a:r>
          </a:p>
          <a:p>
            <a:pPr marL="171450" indent="-171450">
              <a:buFontTx/>
              <a:buChar char="-"/>
              <a:defRPr lang="ko-KR" altLang="en-US"/>
            </a:pPr>
            <a:r>
              <a:rPr lang="en-US" altLang="ko-KR" sz="2000" spc="-100" dirty="0">
                <a:solidFill>
                  <a:schemeClr val="bg1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GPU : GTX 1050</a:t>
            </a:r>
          </a:p>
          <a:p>
            <a:pPr marL="171450" indent="-171450">
              <a:buFontTx/>
              <a:buChar char="-"/>
              <a:defRPr lang="ko-KR" altLang="en-US"/>
            </a:pPr>
            <a:r>
              <a:rPr lang="en-US" altLang="ko-KR" sz="2000" spc="-100" dirty="0">
                <a:solidFill>
                  <a:schemeClr val="bg1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CPU : intel i7-7700HQ</a:t>
            </a:r>
          </a:p>
          <a:p>
            <a:pPr marL="171450" indent="-171450">
              <a:buFontTx/>
              <a:buChar char="-"/>
              <a:defRPr lang="ko-KR" altLang="en-US"/>
            </a:pPr>
            <a:r>
              <a:rPr lang="en-US" altLang="ko-KR" sz="2000" spc="-100" dirty="0">
                <a:solidFill>
                  <a:schemeClr val="bg1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RAM : 8G </a:t>
            </a:r>
          </a:p>
        </p:txBody>
      </p:sp>
    </p:spTree>
    <p:extLst>
      <p:ext uri="{BB962C8B-B14F-4D97-AF65-F5344CB8AC3E}">
        <p14:creationId xmlns:p14="http://schemas.microsoft.com/office/powerpoint/2010/main" val="341255446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C2C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한쪽 모서리가 둥근 사각형 38"/>
          <p:cNvSpPr/>
          <p:nvPr/>
        </p:nvSpPr>
        <p:spPr>
          <a:xfrm>
            <a:off x="0" y="0"/>
            <a:ext cx="9144000" cy="771550"/>
          </a:xfrm>
          <a:prstGeom prst="round1Rect">
            <a:avLst>
              <a:gd name="adj" fmla="val 0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3688" y="130427"/>
            <a:ext cx="6438532" cy="5539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05. </a:t>
            </a:r>
            <a:r>
              <a:rPr lang="ko-KR" altLang="en-US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딥러닝 모델 학습</a:t>
            </a:r>
          </a:p>
        </p:txBody>
      </p:sp>
      <p:pic>
        <p:nvPicPr>
          <p:cNvPr id="21" name="Picture 4" descr="https://media.vlpt.us/post-images/donggeol2/48391a60-36af-11ea-b79a-0b03d4ec8146/2.png">
            <a:extLst>
              <a:ext uri="{FF2B5EF4-FFF2-40B4-BE49-F238E27FC236}">
                <a16:creationId xmlns:a16="http://schemas.microsoft.com/office/drawing/2014/main" id="{5017B6C3-8E81-480E-B62F-40AD123F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172" y="1910831"/>
            <a:ext cx="4671541" cy="167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i.imgur.com/cNvHXxj.png">
            <a:extLst>
              <a:ext uri="{FF2B5EF4-FFF2-40B4-BE49-F238E27FC236}">
                <a16:creationId xmlns:a16="http://schemas.microsoft.com/office/drawing/2014/main" id="{D6AD9376-E091-41F6-9753-5A635945C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97" y="1906736"/>
            <a:ext cx="4032448" cy="168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F984F8-577B-43F5-9BB9-075B606FDD38}"/>
              </a:ext>
            </a:extLst>
          </p:cNvPr>
          <p:cNvSpPr txBox="1"/>
          <p:nvPr/>
        </p:nvSpPr>
        <p:spPr>
          <a:xfrm>
            <a:off x="6385398" y="875496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CNN</a:t>
            </a:r>
            <a:endParaRPr lang="ko-KR" altLang="en-US" sz="2000" dirty="0">
              <a:solidFill>
                <a:srgbClr val="3193BA"/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C8B92-A1B9-4392-9B01-E99AD4ED5615}"/>
              </a:ext>
            </a:extLst>
          </p:cNvPr>
          <p:cNvSpPr txBox="1"/>
          <p:nvPr/>
        </p:nvSpPr>
        <p:spPr>
          <a:xfrm>
            <a:off x="977956" y="869065"/>
            <a:ext cx="2333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Transfer Learning</a:t>
            </a:r>
            <a:endParaRPr lang="ko-KR" altLang="en-US" sz="2000" dirty="0">
              <a:solidFill>
                <a:srgbClr val="3193BA"/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5A517C-1198-4F40-BE2E-D9BEFD9D31A1}"/>
              </a:ext>
            </a:extLst>
          </p:cNvPr>
          <p:cNvSpPr txBox="1"/>
          <p:nvPr/>
        </p:nvSpPr>
        <p:spPr>
          <a:xfrm>
            <a:off x="4287257" y="1319482"/>
            <a:ext cx="48567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단계를 거치며 학습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이미지에서 특징을 추출한 뒤 추출한 특징으로 데이터 분류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D5F655-9883-4229-A3D1-A17D5E5D00D0}"/>
              </a:ext>
            </a:extLst>
          </p:cNvPr>
          <p:cNvSpPr txBox="1"/>
          <p:nvPr/>
        </p:nvSpPr>
        <p:spPr>
          <a:xfrm>
            <a:off x="102647" y="1284277"/>
            <a:ext cx="40324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기존의 미리 학습된 네트워크를 이용하여 다른 문제를 해결하기 위한 방법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36" name="한쪽 모서리가 둥근 사각형 38">
            <a:extLst>
              <a:ext uri="{FF2B5EF4-FFF2-40B4-BE49-F238E27FC236}">
                <a16:creationId xmlns:a16="http://schemas.microsoft.com/office/drawing/2014/main" id="{A47F5CEB-198A-4299-BC5B-6FE94B1756D9}"/>
              </a:ext>
            </a:extLst>
          </p:cNvPr>
          <p:cNvSpPr/>
          <p:nvPr/>
        </p:nvSpPr>
        <p:spPr>
          <a:xfrm>
            <a:off x="150286" y="3727425"/>
            <a:ext cx="8843427" cy="1285648"/>
          </a:xfrm>
          <a:prstGeom prst="round1Rect">
            <a:avLst>
              <a:gd name="adj" fmla="val 11534"/>
            </a:avLst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한쪽 모서리가 둥근 사각형 38">
            <a:extLst>
              <a:ext uri="{FF2B5EF4-FFF2-40B4-BE49-F238E27FC236}">
                <a16:creationId xmlns:a16="http://schemas.microsoft.com/office/drawing/2014/main" id="{118976BF-B90F-49A1-8BFF-255AFDD2B129}"/>
              </a:ext>
            </a:extLst>
          </p:cNvPr>
          <p:cNvSpPr/>
          <p:nvPr/>
        </p:nvSpPr>
        <p:spPr>
          <a:xfrm>
            <a:off x="150287" y="3727425"/>
            <a:ext cx="2540646" cy="504056"/>
          </a:xfrm>
          <a:prstGeom prst="round1Rect">
            <a:avLst>
              <a:gd name="adj" fmla="val 0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AF750C-3DA1-4A6C-9E95-0C9279E821C8}"/>
              </a:ext>
            </a:extLst>
          </p:cNvPr>
          <p:cNvSpPr txBox="1"/>
          <p:nvPr/>
        </p:nvSpPr>
        <p:spPr>
          <a:xfrm>
            <a:off x="287829" y="3718423"/>
            <a:ext cx="2403104" cy="47705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25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그 외 다른 모델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A472751-5277-4E12-8A30-6E07E83FE3D7}"/>
              </a:ext>
            </a:extLst>
          </p:cNvPr>
          <p:cNvSpPr/>
          <p:nvPr/>
        </p:nvSpPr>
        <p:spPr>
          <a:xfrm>
            <a:off x="2828475" y="4047083"/>
            <a:ext cx="50539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spc="-100" dirty="0">
                <a:solidFill>
                  <a:schemeClr val="bg1">
                    <a:lumMod val="65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Pretrained model </a:t>
            </a:r>
            <a:r>
              <a:rPr lang="ko-KR" altLang="en-US" sz="2000" spc="-100" dirty="0">
                <a:solidFill>
                  <a:schemeClr val="bg1">
                    <a:lumMod val="65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고정</a:t>
            </a:r>
            <a:endParaRPr lang="en-US" altLang="ko-KR" sz="2000" spc="-100" dirty="0">
              <a:solidFill>
                <a:schemeClr val="bg1">
                  <a:lumMod val="65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spc="-100" dirty="0" err="1">
                <a:solidFill>
                  <a:schemeClr val="bg1">
                    <a:lumMod val="65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resnet</a:t>
            </a:r>
            <a:r>
              <a:rPr lang="en-US" altLang="ko-KR" sz="2000" spc="-100" dirty="0">
                <a:solidFill>
                  <a:schemeClr val="bg1">
                    <a:lumMod val="65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, </a:t>
            </a:r>
            <a:r>
              <a:rPr lang="en-US" altLang="ko-KR" sz="2000" spc="-100" dirty="0" err="1">
                <a:solidFill>
                  <a:schemeClr val="bg1">
                    <a:lumMod val="65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vgg</a:t>
            </a:r>
            <a:r>
              <a:rPr lang="en-US" altLang="ko-KR" sz="2000" spc="-100" dirty="0">
                <a:solidFill>
                  <a:schemeClr val="bg1">
                    <a:lumMod val="65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, inception, </a:t>
            </a:r>
            <a:r>
              <a:rPr lang="en-US" altLang="ko-KR" sz="2000" spc="-100" dirty="0" err="1">
                <a:solidFill>
                  <a:schemeClr val="bg1">
                    <a:lumMod val="65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nasnet</a:t>
            </a:r>
            <a:r>
              <a:rPr lang="en-US" altLang="ko-KR" sz="2000" spc="-100" dirty="0">
                <a:solidFill>
                  <a:schemeClr val="bg1">
                    <a:lumMod val="65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, </a:t>
            </a:r>
            <a:r>
              <a:rPr lang="en-US" altLang="ko-KR" sz="2000" spc="-100" dirty="0" err="1">
                <a:solidFill>
                  <a:schemeClr val="bg1">
                    <a:lumMod val="65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mobilenet</a:t>
            </a:r>
            <a:r>
              <a:rPr lang="en-US" altLang="ko-KR" sz="2000" spc="-100" dirty="0">
                <a:solidFill>
                  <a:schemeClr val="bg1">
                    <a:lumMod val="65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79705759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C2C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한쪽 모서리가 둥근 사각형 38">
            <a:extLst>
              <a:ext uri="{FF2B5EF4-FFF2-40B4-BE49-F238E27FC236}">
                <a16:creationId xmlns:a16="http://schemas.microsoft.com/office/drawing/2014/main" id="{C52E3FA2-AA93-4769-AD65-4DDA351A85DD}"/>
              </a:ext>
            </a:extLst>
          </p:cNvPr>
          <p:cNvSpPr/>
          <p:nvPr/>
        </p:nvSpPr>
        <p:spPr>
          <a:xfrm>
            <a:off x="1691681" y="901977"/>
            <a:ext cx="5760640" cy="4111096"/>
          </a:xfrm>
          <a:prstGeom prst="round1Rect">
            <a:avLst>
              <a:gd name="adj" fmla="val 6312"/>
            </a:avLst>
          </a:prstGeom>
          <a:solidFill>
            <a:schemeClr val="bg1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1599581C-0A97-4C84-ACBF-D8CD8E9BC66D}"/>
              </a:ext>
            </a:extLst>
          </p:cNvPr>
          <p:cNvSpPr/>
          <p:nvPr/>
        </p:nvSpPr>
        <p:spPr>
          <a:xfrm>
            <a:off x="3225114" y="2167309"/>
            <a:ext cx="2199502" cy="1717590"/>
          </a:xfrm>
          <a:custGeom>
            <a:avLst/>
            <a:gdLst>
              <a:gd name="connsiteX0" fmla="*/ 2162432 w 2199502"/>
              <a:gd name="connsiteY0" fmla="*/ 0 h 1717590"/>
              <a:gd name="connsiteX1" fmla="*/ 0 w 2199502"/>
              <a:gd name="connsiteY1" fmla="*/ 160638 h 1717590"/>
              <a:gd name="connsiteX2" fmla="*/ 370702 w 2199502"/>
              <a:gd name="connsiteY2" fmla="*/ 1717590 h 1717590"/>
              <a:gd name="connsiteX3" fmla="*/ 2199502 w 2199502"/>
              <a:gd name="connsiteY3" fmla="*/ 259492 h 1717590"/>
              <a:gd name="connsiteX4" fmla="*/ 2162432 w 2199502"/>
              <a:gd name="connsiteY4" fmla="*/ 0 h 171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9502" h="1717590">
                <a:moveTo>
                  <a:pt x="2162432" y="0"/>
                </a:moveTo>
                <a:lnTo>
                  <a:pt x="0" y="160638"/>
                </a:lnTo>
                <a:lnTo>
                  <a:pt x="370702" y="1717590"/>
                </a:lnTo>
                <a:lnTo>
                  <a:pt x="2199502" y="259492"/>
                </a:lnTo>
                <a:lnTo>
                  <a:pt x="2162432" y="0"/>
                </a:lnTo>
                <a:close/>
              </a:path>
            </a:pathLst>
          </a:custGeom>
          <a:solidFill>
            <a:srgbClr val="92D05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한쪽 모서리가 둥근 사각형 38"/>
          <p:cNvSpPr/>
          <p:nvPr/>
        </p:nvSpPr>
        <p:spPr>
          <a:xfrm>
            <a:off x="0" y="0"/>
            <a:ext cx="9144000" cy="771550"/>
          </a:xfrm>
          <a:prstGeom prst="round1Rect">
            <a:avLst>
              <a:gd name="adj" fmla="val 0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3688" y="130427"/>
            <a:ext cx="6438532" cy="5539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05. </a:t>
            </a:r>
            <a:r>
              <a:rPr lang="ko-KR" altLang="en-US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딥러닝 모델 학습</a:t>
            </a:r>
          </a:p>
        </p:txBody>
      </p:sp>
      <p:sp>
        <p:nvSpPr>
          <p:cNvPr id="18" name="모서리가 둥근 직사각형 24">
            <a:extLst>
              <a:ext uri="{FF2B5EF4-FFF2-40B4-BE49-F238E27FC236}">
                <a16:creationId xmlns:a16="http://schemas.microsoft.com/office/drawing/2014/main" id="{D19C070A-9E80-4E3D-BCAE-3838E25171AE}"/>
              </a:ext>
            </a:extLst>
          </p:cNvPr>
          <p:cNvSpPr/>
          <p:nvPr/>
        </p:nvSpPr>
        <p:spPr>
          <a:xfrm>
            <a:off x="2028560" y="2259240"/>
            <a:ext cx="1778966" cy="1726790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BN</a:t>
            </a:r>
            <a:endParaRPr lang="ko-KR" altLang="en-US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19" name="모서리가 둥근 직사각형 20">
            <a:extLst>
              <a:ext uri="{FF2B5EF4-FFF2-40B4-BE49-F238E27FC236}">
                <a16:creationId xmlns:a16="http://schemas.microsoft.com/office/drawing/2014/main" id="{5976D761-9093-482A-AF96-95DEE744F1F8}"/>
              </a:ext>
            </a:extLst>
          </p:cNvPr>
          <p:cNvSpPr/>
          <p:nvPr/>
        </p:nvSpPr>
        <p:spPr>
          <a:xfrm>
            <a:off x="2198043" y="2954413"/>
            <a:ext cx="1440000" cy="360000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Dropout</a:t>
            </a:r>
            <a:endParaRPr lang="ko-KR" altLang="en-US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0" name="모서리가 둥근 직사각형 21">
            <a:extLst>
              <a:ext uri="{FF2B5EF4-FFF2-40B4-BE49-F238E27FC236}">
                <a16:creationId xmlns:a16="http://schemas.microsoft.com/office/drawing/2014/main" id="{BF86F85D-55AA-43D6-9C38-A37D28137DA3}"/>
              </a:ext>
            </a:extLst>
          </p:cNvPr>
          <p:cNvSpPr/>
          <p:nvPr/>
        </p:nvSpPr>
        <p:spPr>
          <a:xfrm>
            <a:off x="2174858" y="2475244"/>
            <a:ext cx="1440000" cy="360000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BN</a:t>
            </a:r>
            <a:endParaRPr lang="ko-KR" altLang="en-US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29F5CC1-DBE4-430B-A260-C59FA57F4E33}"/>
              </a:ext>
            </a:extLst>
          </p:cNvPr>
          <p:cNvSpPr/>
          <p:nvPr/>
        </p:nvSpPr>
        <p:spPr>
          <a:xfrm>
            <a:off x="2198043" y="3411348"/>
            <a:ext cx="1440000" cy="360000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Dense</a:t>
            </a:r>
            <a:endParaRPr lang="ko-KR" altLang="en-US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9" name="모서리가 둥근 직사각형 8">
            <a:extLst>
              <a:ext uri="{FF2B5EF4-FFF2-40B4-BE49-F238E27FC236}">
                <a16:creationId xmlns:a16="http://schemas.microsoft.com/office/drawing/2014/main" id="{968B1DDE-DB16-414A-8C51-1CE808AEB6A7}"/>
              </a:ext>
            </a:extLst>
          </p:cNvPr>
          <p:cNvSpPr/>
          <p:nvPr/>
        </p:nvSpPr>
        <p:spPr>
          <a:xfrm>
            <a:off x="5192475" y="3122635"/>
            <a:ext cx="1728000" cy="360000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Dense(128)</a:t>
            </a:r>
            <a:endParaRPr lang="ko-KR" altLang="en-US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30" name="모서리가 둥근 직사각형 14">
            <a:extLst>
              <a:ext uri="{FF2B5EF4-FFF2-40B4-BE49-F238E27FC236}">
                <a16:creationId xmlns:a16="http://schemas.microsoft.com/office/drawing/2014/main" id="{08F043DB-C18E-4A37-90BF-86047406CE18}"/>
              </a:ext>
            </a:extLst>
          </p:cNvPr>
          <p:cNvSpPr/>
          <p:nvPr/>
        </p:nvSpPr>
        <p:spPr>
          <a:xfrm>
            <a:off x="5048339" y="3618298"/>
            <a:ext cx="2016273" cy="504000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GAP</a:t>
            </a:r>
            <a:endParaRPr lang="ko-KR" altLang="en-US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31" name="모서리가 둥근 직사각형 15">
            <a:extLst>
              <a:ext uri="{FF2B5EF4-FFF2-40B4-BE49-F238E27FC236}">
                <a16:creationId xmlns:a16="http://schemas.microsoft.com/office/drawing/2014/main" id="{AB241F1A-244A-434A-8661-A99D3ED62F21}"/>
              </a:ext>
            </a:extLst>
          </p:cNvPr>
          <p:cNvSpPr/>
          <p:nvPr/>
        </p:nvSpPr>
        <p:spPr>
          <a:xfrm>
            <a:off x="5264475" y="2626972"/>
            <a:ext cx="1584000" cy="360000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Dense(64)</a:t>
            </a:r>
            <a:endParaRPr lang="ko-KR" altLang="en-US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32" name="모서리가 둥근 직사각형 16">
            <a:extLst>
              <a:ext uri="{FF2B5EF4-FFF2-40B4-BE49-F238E27FC236}">
                <a16:creationId xmlns:a16="http://schemas.microsoft.com/office/drawing/2014/main" id="{CA893DAE-F58D-4F71-9FBF-8FB541F454B0}"/>
              </a:ext>
            </a:extLst>
          </p:cNvPr>
          <p:cNvSpPr/>
          <p:nvPr/>
        </p:nvSpPr>
        <p:spPr>
          <a:xfrm>
            <a:off x="5048339" y="4257962"/>
            <a:ext cx="2016273" cy="504000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VGG [</a:t>
            </a:r>
            <a:r>
              <a:rPr lang="en-US" altLang="ko-KR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conv</a:t>
            </a:r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]</a:t>
            </a:r>
            <a:endParaRPr lang="ko-KR" altLang="en-US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33" name="모서리가 둥근 직사각형 17">
            <a:extLst>
              <a:ext uri="{FF2B5EF4-FFF2-40B4-BE49-F238E27FC236}">
                <a16:creationId xmlns:a16="http://schemas.microsoft.com/office/drawing/2014/main" id="{11FF6559-1F56-472D-B149-4835303B23DB}"/>
              </a:ext>
            </a:extLst>
          </p:cNvPr>
          <p:cNvSpPr/>
          <p:nvPr/>
        </p:nvSpPr>
        <p:spPr>
          <a:xfrm>
            <a:off x="5336475" y="2131309"/>
            <a:ext cx="1440000" cy="360000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Dense(32)</a:t>
            </a:r>
            <a:endParaRPr lang="ko-KR" altLang="en-US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34" name="모서리가 둥근 직사각형 27">
            <a:extLst>
              <a:ext uri="{FF2B5EF4-FFF2-40B4-BE49-F238E27FC236}">
                <a16:creationId xmlns:a16="http://schemas.microsoft.com/office/drawing/2014/main" id="{533502E0-D455-4B8F-B7A8-CD4C88053C0D}"/>
              </a:ext>
            </a:extLst>
          </p:cNvPr>
          <p:cNvSpPr/>
          <p:nvPr/>
        </p:nvSpPr>
        <p:spPr>
          <a:xfrm>
            <a:off x="5516475" y="1635646"/>
            <a:ext cx="1080000" cy="3600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output</a:t>
            </a:r>
            <a:endParaRPr lang="ko-KR" altLang="en-US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2DC81D-9061-4BC4-B8D1-1A461525CE77}"/>
              </a:ext>
            </a:extLst>
          </p:cNvPr>
          <p:cNvSpPr/>
          <p:nvPr/>
        </p:nvSpPr>
        <p:spPr>
          <a:xfrm>
            <a:off x="2400112" y="4096697"/>
            <a:ext cx="103586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기본 구조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AD733E-958B-4C53-8E30-DCF00065B830}"/>
              </a:ext>
            </a:extLst>
          </p:cNvPr>
          <p:cNvSpPr txBox="1"/>
          <p:nvPr/>
        </p:nvSpPr>
        <p:spPr>
          <a:xfrm>
            <a:off x="3785732" y="952180"/>
            <a:ext cx="1572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VGG-16</a:t>
            </a:r>
            <a:endParaRPr lang="ko-KR" altLang="en-US" sz="3000" dirty="0">
              <a:solidFill>
                <a:srgbClr val="3193BA"/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11642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C2C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한쪽 모서리가 둥근 사각형 38"/>
          <p:cNvSpPr/>
          <p:nvPr/>
        </p:nvSpPr>
        <p:spPr>
          <a:xfrm>
            <a:off x="0" y="0"/>
            <a:ext cx="9144000" cy="771550"/>
          </a:xfrm>
          <a:prstGeom prst="round1Rect">
            <a:avLst>
              <a:gd name="adj" fmla="val 0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3688" y="130427"/>
            <a:ext cx="6438532" cy="5539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05. </a:t>
            </a:r>
            <a:r>
              <a:rPr lang="ko-KR" altLang="en-US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딥러닝 모델 학습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94FA76-74AC-42FC-A9B2-A2EF5F65476E}"/>
              </a:ext>
            </a:extLst>
          </p:cNvPr>
          <p:cNvSpPr/>
          <p:nvPr/>
        </p:nvSpPr>
        <p:spPr>
          <a:xfrm>
            <a:off x="539552" y="1368545"/>
            <a:ext cx="1512168" cy="1260140"/>
          </a:xfrm>
          <a:prstGeom prst="roundRect">
            <a:avLst>
              <a:gd name="adj" fmla="val 11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3" name="한쪽 모서리가 둥근 사각형 38">
            <a:extLst>
              <a:ext uri="{FF2B5EF4-FFF2-40B4-BE49-F238E27FC236}">
                <a16:creationId xmlns:a16="http://schemas.microsoft.com/office/drawing/2014/main" id="{CC67BE4C-3351-401C-B267-0B14984E431D}"/>
              </a:ext>
            </a:extLst>
          </p:cNvPr>
          <p:cNvSpPr/>
          <p:nvPr/>
        </p:nvSpPr>
        <p:spPr>
          <a:xfrm>
            <a:off x="539552" y="1312726"/>
            <a:ext cx="1512168" cy="553997"/>
          </a:xfrm>
          <a:prstGeom prst="round1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2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optimizer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585FB7-8E14-49D9-AE17-BE058931A9B6}"/>
              </a:ext>
            </a:extLst>
          </p:cNvPr>
          <p:cNvSpPr txBox="1"/>
          <p:nvPr/>
        </p:nvSpPr>
        <p:spPr>
          <a:xfrm>
            <a:off x="899592" y="2042154"/>
            <a:ext cx="828092" cy="4001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adam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00F3348-00DE-42DE-81AF-3A9C1258BD97}"/>
              </a:ext>
            </a:extLst>
          </p:cNvPr>
          <p:cNvSpPr/>
          <p:nvPr/>
        </p:nvSpPr>
        <p:spPr>
          <a:xfrm>
            <a:off x="2411760" y="1368544"/>
            <a:ext cx="1809991" cy="1260140"/>
          </a:xfrm>
          <a:prstGeom prst="roundRect">
            <a:avLst>
              <a:gd name="adj" fmla="val 11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8" name="한쪽 모서리가 둥근 사각형 38">
            <a:extLst>
              <a:ext uri="{FF2B5EF4-FFF2-40B4-BE49-F238E27FC236}">
                <a16:creationId xmlns:a16="http://schemas.microsoft.com/office/drawing/2014/main" id="{2F79C61E-8F9D-479F-B19C-6219118F2A3D}"/>
              </a:ext>
            </a:extLst>
          </p:cNvPr>
          <p:cNvSpPr/>
          <p:nvPr/>
        </p:nvSpPr>
        <p:spPr>
          <a:xfrm>
            <a:off x="2411760" y="1312725"/>
            <a:ext cx="1809991" cy="553997"/>
          </a:xfrm>
          <a:prstGeom prst="round1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2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learning rate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B6344B-6889-49F3-89C9-763FC9DA77F4}"/>
              </a:ext>
            </a:extLst>
          </p:cNvPr>
          <p:cNvSpPr txBox="1"/>
          <p:nvPr/>
        </p:nvSpPr>
        <p:spPr>
          <a:xfrm>
            <a:off x="2813796" y="2047240"/>
            <a:ext cx="1178394" cy="4001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0.0001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42EE9F1-C1C4-419E-9406-A3BF4774A4B0}"/>
              </a:ext>
            </a:extLst>
          </p:cNvPr>
          <p:cNvSpPr/>
          <p:nvPr/>
        </p:nvSpPr>
        <p:spPr>
          <a:xfrm>
            <a:off x="4580097" y="1368544"/>
            <a:ext cx="1809991" cy="1260140"/>
          </a:xfrm>
          <a:prstGeom prst="roundRect">
            <a:avLst>
              <a:gd name="adj" fmla="val 11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7" name="한쪽 모서리가 둥근 사각형 38">
            <a:extLst>
              <a:ext uri="{FF2B5EF4-FFF2-40B4-BE49-F238E27FC236}">
                <a16:creationId xmlns:a16="http://schemas.microsoft.com/office/drawing/2014/main" id="{1706A10B-7F71-4BEE-946E-2D06440FCB5F}"/>
              </a:ext>
            </a:extLst>
          </p:cNvPr>
          <p:cNvSpPr/>
          <p:nvPr/>
        </p:nvSpPr>
        <p:spPr>
          <a:xfrm>
            <a:off x="4580097" y="1312725"/>
            <a:ext cx="1809991" cy="553997"/>
          </a:xfrm>
          <a:prstGeom prst="round1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2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epoch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0DB70A-8CE7-4DE8-9174-7DCDE1FBF666}"/>
              </a:ext>
            </a:extLst>
          </p:cNvPr>
          <p:cNvSpPr txBox="1"/>
          <p:nvPr/>
        </p:nvSpPr>
        <p:spPr>
          <a:xfrm>
            <a:off x="4895895" y="2047240"/>
            <a:ext cx="1178394" cy="4001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100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977BAC1-D3B1-418A-A436-21ACB1015ACC}"/>
              </a:ext>
            </a:extLst>
          </p:cNvPr>
          <p:cNvSpPr/>
          <p:nvPr/>
        </p:nvSpPr>
        <p:spPr>
          <a:xfrm>
            <a:off x="6748434" y="1368545"/>
            <a:ext cx="1809991" cy="1260140"/>
          </a:xfrm>
          <a:prstGeom prst="roundRect">
            <a:avLst>
              <a:gd name="adj" fmla="val 11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7" name="한쪽 모서리가 둥근 사각형 38">
            <a:extLst>
              <a:ext uri="{FF2B5EF4-FFF2-40B4-BE49-F238E27FC236}">
                <a16:creationId xmlns:a16="http://schemas.microsoft.com/office/drawing/2014/main" id="{ECC8A255-14C8-4A0F-B2D4-9C5726F3CD02}"/>
              </a:ext>
            </a:extLst>
          </p:cNvPr>
          <p:cNvSpPr/>
          <p:nvPr/>
        </p:nvSpPr>
        <p:spPr>
          <a:xfrm>
            <a:off x="6748434" y="1312726"/>
            <a:ext cx="1809991" cy="553997"/>
          </a:xfrm>
          <a:prstGeom prst="round1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2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batch size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95D598-28FC-4256-83CC-1321C3DD6C1F}"/>
              </a:ext>
            </a:extLst>
          </p:cNvPr>
          <p:cNvSpPr txBox="1"/>
          <p:nvPr/>
        </p:nvSpPr>
        <p:spPr>
          <a:xfrm>
            <a:off x="7064232" y="2047241"/>
            <a:ext cx="1178394" cy="4001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32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9BF03D72-B3C1-40C0-B5DC-0F5F2CD924E5}"/>
              </a:ext>
            </a:extLst>
          </p:cNvPr>
          <p:cNvSpPr/>
          <p:nvPr/>
        </p:nvSpPr>
        <p:spPr>
          <a:xfrm>
            <a:off x="2663788" y="3579862"/>
            <a:ext cx="1512168" cy="1260140"/>
          </a:xfrm>
          <a:prstGeom prst="roundRect">
            <a:avLst>
              <a:gd name="adj" fmla="val 11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2" name="한쪽 모서리가 둥근 사각형 38">
            <a:extLst>
              <a:ext uri="{FF2B5EF4-FFF2-40B4-BE49-F238E27FC236}">
                <a16:creationId xmlns:a16="http://schemas.microsoft.com/office/drawing/2014/main" id="{07B13F9C-9F83-41E7-8B55-D9805D7AE8A6}"/>
              </a:ext>
            </a:extLst>
          </p:cNvPr>
          <p:cNvSpPr/>
          <p:nvPr/>
        </p:nvSpPr>
        <p:spPr>
          <a:xfrm>
            <a:off x="2663788" y="3524043"/>
            <a:ext cx="1512168" cy="553997"/>
          </a:xfrm>
          <a:prstGeom prst="round1Rect">
            <a:avLst>
              <a:gd name="adj" fmla="val 0"/>
            </a:avLst>
          </a:prstGeom>
          <a:solidFill>
            <a:schemeClr val="accent6">
              <a:lumMod val="60000"/>
              <a:lumOff val="4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강수량</a:t>
            </a:r>
            <a:endParaRPr lang="en-US" altLang="ko-KR" sz="20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DB7263-F297-4576-9BA0-1A69FD7C2851}"/>
              </a:ext>
            </a:extLst>
          </p:cNvPr>
          <p:cNvSpPr txBox="1"/>
          <p:nvPr/>
        </p:nvSpPr>
        <p:spPr>
          <a:xfrm>
            <a:off x="2987824" y="4253471"/>
            <a:ext cx="828092" cy="4001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mse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73BF3DB-C956-4D09-8BAB-DDEAC7787C8F}"/>
              </a:ext>
            </a:extLst>
          </p:cNvPr>
          <p:cNvSpPr/>
          <p:nvPr/>
        </p:nvSpPr>
        <p:spPr>
          <a:xfrm>
            <a:off x="4716016" y="3570704"/>
            <a:ext cx="1512168" cy="1260140"/>
          </a:xfrm>
          <a:prstGeom prst="roundRect">
            <a:avLst>
              <a:gd name="adj" fmla="val 11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5" name="한쪽 모서리가 둥근 사각형 38">
            <a:extLst>
              <a:ext uri="{FF2B5EF4-FFF2-40B4-BE49-F238E27FC236}">
                <a16:creationId xmlns:a16="http://schemas.microsoft.com/office/drawing/2014/main" id="{EB5A3905-E787-47F9-8F94-BA7E5F8932FD}"/>
              </a:ext>
            </a:extLst>
          </p:cNvPr>
          <p:cNvSpPr/>
          <p:nvPr/>
        </p:nvSpPr>
        <p:spPr>
          <a:xfrm>
            <a:off x="4716016" y="3514885"/>
            <a:ext cx="1512168" cy="553997"/>
          </a:xfrm>
          <a:prstGeom prst="round1Rect">
            <a:avLst>
              <a:gd name="adj" fmla="val 0"/>
            </a:avLst>
          </a:prstGeom>
          <a:solidFill>
            <a:schemeClr val="accent6">
              <a:lumMod val="60000"/>
              <a:lumOff val="4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날씨</a:t>
            </a:r>
            <a:r>
              <a:rPr lang="en-US" altLang="ko-KR" sz="2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안개</a:t>
            </a:r>
            <a:endParaRPr lang="en-US" altLang="ko-KR" sz="20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AC6304-8FE6-43EA-BB20-8CDCCA10A3B4}"/>
              </a:ext>
            </a:extLst>
          </p:cNvPr>
          <p:cNvSpPr txBox="1"/>
          <p:nvPr/>
        </p:nvSpPr>
        <p:spPr>
          <a:xfrm>
            <a:off x="4878034" y="4068882"/>
            <a:ext cx="1188132" cy="70788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cross entropy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3D87D4D-8FA0-4874-A5DC-D50730CC4A61}"/>
              </a:ext>
            </a:extLst>
          </p:cNvPr>
          <p:cNvSpPr txBox="1"/>
          <p:nvPr/>
        </p:nvSpPr>
        <p:spPr>
          <a:xfrm>
            <a:off x="3864881" y="2804904"/>
            <a:ext cx="1178394" cy="63094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3500" dirty="0">
                <a:solidFill>
                  <a:schemeClr val="accent2">
                    <a:lumMod val="75000"/>
                  </a:scheme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loss</a:t>
            </a:r>
            <a:endParaRPr lang="ko-KR" altLang="en-US" sz="3500" dirty="0">
              <a:solidFill>
                <a:schemeClr val="accent2">
                  <a:lumMod val="75000"/>
                </a:schemeClr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18541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C2C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한쪽 모서리가 둥근 사각형 38"/>
          <p:cNvSpPr/>
          <p:nvPr/>
        </p:nvSpPr>
        <p:spPr>
          <a:xfrm>
            <a:off x="0" y="0"/>
            <a:ext cx="9144000" cy="771550"/>
          </a:xfrm>
          <a:prstGeom prst="round1Rect">
            <a:avLst>
              <a:gd name="adj" fmla="val 0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3688" y="130427"/>
            <a:ext cx="6438532" cy="5539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05. </a:t>
            </a:r>
            <a:r>
              <a:rPr lang="ko-KR" altLang="en-US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딥러닝 모델 학습</a:t>
            </a:r>
          </a:p>
        </p:txBody>
      </p:sp>
      <p:pic>
        <p:nvPicPr>
          <p:cNvPr id="29" name="_x223478272" descr="EMB00000fecbd7f">
            <a:extLst>
              <a:ext uri="{FF2B5EF4-FFF2-40B4-BE49-F238E27FC236}">
                <a16:creationId xmlns:a16="http://schemas.microsoft.com/office/drawing/2014/main" id="{770F5AE8-081F-44F4-873A-9045516E7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01977"/>
            <a:ext cx="2520280" cy="364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_x244580192" descr="EMB00000fecbd82">
            <a:extLst>
              <a:ext uri="{FF2B5EF4-FFF2-40B4-BE49-F238E27FC236}">
                <a16:creationId xmlns:a16="http://schemas.microsoft.com/office/drawing/2014/main" id="{48163A71-C77E-4290-A5A6-522E86933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904148"/>
            <a:ext cx="2520280" cy="363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_x244254424" descr="EMB00000fecbd89">
            <a:extLst>
              <a:ext uri="{FF2B5EF4-FFF2-40B4-BE49-F238E27FC236}">
                <a16:creationId xmlns:a16="http://schemas.microsoft.com/office/drawing/2014/main" id="{30B3D95B-9E1E-40F8-87E4-C3773015E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904147"/>
            <a:ext cx="2520952" cy="363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AFBEDBD-D91D-4747-9BE5-950A188C7010}"/>
              </a:ext>
            </a:extLst>
          </p:cNvPr>
          <p:cNvSpPr txBox="1"/>
          <p:nvPr/>
        </p:nvSpPr>
        <p:spPr>
          <a:xfrm>
            <a:off x="539552" y="4628160"/>
            <a:ext cx="2520280" cy="4154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날씨 학습곡선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8F9D0B-6664-4CF1-B451-74A948411625}"/>
              </a:ext>
            </a:extLst>
          </p:cNvPr>
          <p:cNvSpPr txBox="1"/>
          <p:nvPr/>
        </p:nvSpPr>
        <p:spPr>
          <a:xfrm>
            <a:off x="3348990" y="4597575"/>
            <a:ext cx="2520280" cy="4154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안개 학습곡선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57C200-94BC-4D34-BF66-5835CBA2C1BE}"/>
              </a:ext>
            </a:extLst>
          </p:cNvPr>
          <p:cNvSpPr txBox="1"/>
          <p:nvPr/>
        </p:nvSpPr>
        <p:spPr>
          <a:xfrm>
            <a:off x="6100585" y="4628160"/>
            <a:ext cx="2520280" cy="4154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강수량 학습곡선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D33C17-E32A-40DE-8B66-80D65A5EE7AA}"/>
              </a:ext>
            </a:extLst>
          </p:cNvPr>
          <p:cNvCxnSpPr>
            <a:cxnSpLocks/>
          </p:cNvCxnSpPr>
          <p:nvPr/>
        </p:nvCxnSpPr>
        <p:spPr>
          <a:xfrm>
            <a:off x="3578594" y="309576"/>
            <a:ext cx="417342" cy="0"/>
          </a:xfrm>
          <a:prstGeom prst="line">
            <a:avLst/>
          </a:prstGeom>
          <a:ln w="57150">
            <a:solidFill>
              <a:srgbClr val="FFC0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7B71594-4AC1-4437-8DBD-87A333900E7A}"/>
              </a:ext>
            </a:extLst>
          </p:cNvPr>
          <p:cNvCxnSpPr>
            <a:cxnSpLocks/>
          </p:cNvCxnSpPr>
          <p:nvPr/>
        </p:nvCxnSpPr>
        <p:spPr>
          <a:xfrm>
            <a:off x="3563888" y="525600"/>
            <a:ext cx="417342" cy="0"/>
          </a:xfrm>
          <a:prstGeom prst="line">
            <a:avLst/>
          </a:prstGeom>
          <a:ln w="57150">
            <a:solidFill>
              <a:srgbClr val="81B2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0137F5B-FC79-474D-8FA2-6A8BF42B9615}"/>
              </a:ext>
            </a:extLst>
          </p:cNvPr>
          <p:cNvSpPr txBox="1"/>
          <p:nvPr/>
        </p:nvSpPr>
        <p:spPr>
          <a:xfrm>
            <a:off x="3923928" y="130427"/>
            <a:ext cx="648072" cy="32316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1500" dirty="0" err="1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val</a:t>
            </a:r>
            <a:endParaRPr lang="ko-KR" altLang="en-US" sz="1500" dirty="0">
              <a:solidFill>
                <a:schemeClr val="bg1"/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29F74A-E6D3-4685-A04D-17A1D6D5C06C}"/>
              </a:ext>
            </a:extLst>
          </p:cNvPr>
          <p:cNvSpPr txBox="1"/>
          <p:nvPr/>
        </p:nvSpPr>
        <p:spPr>
          <a:xfrm>
            <a:off x="3955727" y="341956"/>
            <a:ext cx="648072" cy="32316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15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train</a:t>
            </a:r>
            <a:endParaRPr lang="ko-KR" altLang="en-US" sz="1500" dirty="0">
              <a:solidFill>
                <a:schemeClr val="bg1"/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17975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C2C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한쪽 모서리가 둥근 사각형 38"/>
          <p:cNvSpPr/>
          <p:nvPr/>
        </p:nvSpPr>
        <p:spPr>
          <a:xfrm>
            <a:off x="0" y="0"/>
            <a:ext cx="9144000" cy="771550"/>
          </a:xfrm>
          <a:prstGeom prst="round1Rect">
            <a:avLst>
              <a:gd name="adj" fmla="val 0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3688" y="130427"/>
            <a:ext cx="6438532" cy="5539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05. </a:t>
            </a:r>
            <a:r>
              <a:rPr lang="ko-KR" altLang="en-US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딥러닝 모델 학습 결과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350B7B8-936D-4B93-B30E-3547FCAFF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985910"/>
              </p:ext>
            </p:extLst>
          </p:nvPr>
        </p:nvGraphicFramePr>
        <p:xfrm>
          <a:off x="1176933" y="1675138"/>
          <a:ext cx="6859288" cy="249097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828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1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17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weather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fog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rain</a:t>
                      </a:r>
                      <a:endParaRPr lang="en-US" sz="1500" b="1" kern="0" spc="0" dirty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train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acc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0.85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0.85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0.88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loss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0.37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0.36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0.06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val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acc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0.92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0.92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0.90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loss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0.24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0.23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0.05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test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acc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C00000"/>
                          </a:solidFill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0.92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C00000"/>
                          </a:solidFill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0.92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 dirty="0">
                          <a:solidFill>
                            <a:srgbClr val="C00000"/>
                          </a:solidFill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0.90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loss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0.24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0.23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effectLst/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0.05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81706E-765F-445C-9E0A-04701AD1063D}"/>
              </a:ext>
            </a:extLst>
          </p:cNvPr>
          <p:cNvSpPr txBox="1"/>
          <p:nvPr/>
        </p:nvSpPr>
        <p:spPr>
          <a:xfrm>
            <a:off x="3346437" y="980872"/>
            <a:ext cx="2520280" cy="5539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 sz="30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모델 성능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4FF020-A9F2-42B2-BC8E-2BD87ADE05D2}"/>
              </a:ext>
            </a:extLst>
          </p:cNvPr>
          <p:cNvSpPr txBox="1"/>
          <p:nvPr/>
        </p:nvSpPr>
        <p:spPr>
          <a:xfrm>
            <a:off x="1176932" y="4431562"/>
            <a:ext cx="6734701" cy="47705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2500" dirty="0">
                <a:solidFill>
                  <a:schemeClr val="accent2">
                    <a:lumMod val="75000"/>
                  </a:scheme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-&gt; test </a:t>
            </a:r>
            <a:r>
              <a:rPr lang="ko-KR" altLang="en-US" sz="2500" dirty="0">
                <a:solidFill>
                  <a:schemeClr val="accent2">
                    <a:lumMod val="75000"/>
                  </a:scheme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성능이 </a:t>
            </a:r>
            <a:r>
              <a:rPr lang="en-US" altLang="ko-KR" sz="2500" dirty="0">
                <a:solidFill>
                  <a:schemeClr val="accent2">
                    <a:lumMod val="75000"/>
                  </a:scheme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90% </a:t>
            </a:r>
            <a:r>
              <a:rPr lang="ko-KR" altLang="en-US" sz="2500" dirty="0">
                <a:solidFill>
                  <a:schemeClr val="accent2">
                    <a:lumMod val="75000"/>
                  </a:scheme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이상으로 성공적</a:t>
            </a:r>
          </a:p>
        </p:txBody>
      </p:sp>
    </p:spTree>
    <p:extLst>
      <p:ext uri="{BB962C8B-B14F-4D97-AF65-F5344CB8AC3E}">
        <p14:creationId xmlns:p14="http://schemas.microsoft.com/office/powerpoint/2010/main" val="113859426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C2C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한쪽 모서리가 둥근 사각형 38"/>
          <p:cNvSpPr/>
          <p:nvPr/>
        </p:nvSpPr>
        <p:spPr>
          <a:xfrm>
            <a:off x="0" y="0"/>
            <a:ext cx="9144000" cy="771550"/>
          </a:xfrm>
          <a:prstGeom prst="round1Rect">
            <a:avLst>
              <a:gd name="adj" fmla="val 0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3688" y="130427"/>
            <a:ext cx="6438532" cy="5539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05. </a:t>
            </a:r>
            <a:r>
              <a:rPr lang="ko-KR" altLang="en-US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딥러닝 모델 학습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81706E-765F-445C-9E0A-04701AD1063D}"/>
              </a:ext>
            </a:extLst>
          </p:cNvPr>
          <p:cNvSpPr txBox="1"/>
          <p:nvPr/>
        </p:nvSpPr>
        <p:spPr>
          <a:xfrm>
            <a:off x="-500636" y="1277558"/>
            <a:ext cx="3833590" cy="5539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 sz="30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기존 연구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B5DC84-6C58-461A-968D-FD73F8370F2F}"/>
              </a:ext>
            </a:extLst>
          </p:cNvPr>
          <p:cNvSpPr txBox="1"/>
          <p:nvPr/>
        </p:nvSpPr>
        <p:spPr>
          <a:xfrm>
            <a:off x="395536" y="2426280"/>
            <a:ext cx="8208911" cy="136960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>
              <a:buFontTx/>
              <a:buChar char="-"/>
              <a:defRPr lang="ko-KR" altLang="en-US"/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영상에서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ROI 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선정 및 영상 변화량을 측정하는 영상 처리 주로 사용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342900" indent="-342900">
              <a:buFontTx/>
              <a:buChar char="-"/>
              <a:defRPr lang="ko-KR" altLang="en-US"/>
            </a:pP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342900" indent="-342900">
              <a:buFontTx/>
              <a:buChar char="-"/>
              <a:defRPr lang="ko-KR" altLang="en-US"/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각 장소마다 적용하는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parameter</a:t>
            </a: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값이 다름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342900" indent="-342900">
              <a:buFontTx/>
              <a:buChar char="-"/>
              <a:defRPr lang="ko-KR" altLang="en-US"/>
            </a:pP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pPr marL="342900" indent="-342900">
              <a:buFontTx/>
              <a:buChar char="-"/>
              <a:defRPr lang="ko-KR" altLang="en-US"/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매번 확인 작업이 필요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2F0DA-7A98-4A8C-B420-68BDA64CBF84}"/>
              </a:ext>
            </a:extLst>
          </p:cNvPr>
          <p:cNvSpPr txBox="1"/>
          <p:nvPr/>
        </p:nvSpPr>
        <p:spPr>
          <a:xfrm>
            <a:off x="251520" y="4218932"/>
            <a:ext cx="7607536" cy="47705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2500" dirty="0">
                <a:solidFill>
                  <a:schemeClr val="accent2">
                    <a:lumMod val="75000"/>
                  </a:scheme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-&gt; </a:t>
            </a:r>
            <a:r>
              <a:rPr lang="ko-KR" altLang="en-US" sz="2500" dirty="0">
                <a:solidFill>
                  <a:schemeClr val="accent2">
                    <a:lumMod val="75000"/>
                  </a:scheme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기존 연구보다 </a:t>
            </a:r>
            <a:r>
              <a:rPr lang="ko-KR" altLang="en-US" sz="2500" dirty="0" err="1">
                <a:solidFill>
                  <a:schemeClr val="accent2">
                    <a:lumMod val="75000"/>
                  </a:scheme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전처리</a:t>
            </a:r>
            <a:r>
              <a:rPr lang="ko-KR" altLang="en-US" sz="2500" dirty="0">
                <a:solidFill>
                  <a:schemeClr val="accent2">
                    <a:lumMod val="75000"/>
                  </a:schemeClr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 비용이 적지만 동일한 성능 보장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246823-874E-4760-B76F-E5D7CE56D6E3}"/>
              </a:ext>
            </a:extLst>
          </p:cNvPr>
          <p:cNvSpPr/>
          <p:nvPr/>
        </p:nvSpPr>
        <p:spPr>
          <a:xfrm>
            <a:off x="611560" y="1900938"/>
            <a:ext cx="565262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도로위험기상정보 생산을 위한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IoT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기반 관측 및 활용기술 개발</a:t>
            </a:r>
          </a:p>
        </p:txBody>
      </p:sp>
    </p:spTree>
    <p:extLst>
      <p:ext uri="{BB962C8B-B14F-4D97-AF65-F5344CB8AC3E}">
        <p14:creationId xmlns:p14="http://schemas.microsoft.com/office/powerpoint/2010/main" val="298860764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C2C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한쪽 모서리가 둥근 사각형 38"/>
          <p:cNvSpPr/>
          <p:nvPr/>
        </p:nvSpPr>
        <p:spPr>
          <a:xfrm>
            <a:off x="0" y="0"/>
            <a:ext cx="9144000" cy="771550"/>
          </a:xfrm>
          <a:prstGeom prst="round1Rect">
            <a:avLst>
              <a:gd name="adj" fmla="val 0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3688" y="130427"/>
            <a:ext cx="8886804" cy="5539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05. </a:t>
            </a:r>
            <a:r>
              <a:rPr lang="ko-KR" altLang="en-US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발전 가능성</a:t>
            </a:r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8D6C365E-9401-4AFC-BEE8-66BA2C186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F66D270E-0E1E-4A06-A8CD-AF79553A6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45D1DBFD-AE11-40DD-BFB0-C1F528CC6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08253D9A-3779-471E-AD80-E262C3965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84D72DBA-295D-4465-BD3D-B75E272F6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6">
            <a:extLst>
              <a:ext uri="{FF2B5EF4-FFF2-40B4-BE49-F238E27FC236}">
                <a16:creationId xmlns:a16="http://schemas.microsoft.com/office/drawing/2014/main" id="{FAF44250-5C39-4D83-A3E4-F6BD9785A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2081F5F-8BBC-4D87-84FA-5340706AE5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08" y="1455626"/>
            <a:ext cx="1862031" cy="186203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467256F-6EAE-4ECF-AE95-696BBE0564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46900">
            <a:off x="1658988" y="1676289"/>
            <a:ext cx="1721567" cy="17215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0C511C0-D6F5-40EF-A8C2-653146028914}"/>
              </a:ext>
            </a:extLst>
          </p:cNvPr>
          <p:cNvSpPr txBox="1"/>
          <p:nvPr/>
        </p:nvSpPr>
        <p:spPr>
          <a:xfrm>
            <a:off x="1259631" y="3546510"/>
            <a:ext cx="2520280" cy="4154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차량 블랙박스에 적용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B88A58-CAA7-41AA-B104-E0960758FD72}"/>
              </a:ext>
            </a:extLst>
          </p:cNvPr>
          <p:cNvSpPr txBox="1"/>
          <p:nvPr/>
        </p:nvSpPr>
        <p:spPr>
          <a:xfrm>
            <a:off x="4752020" y="3537611"/>
            <a:ext cx="3744416" cy="73866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운전자에게 즉시 위험 경고</a:t>
            </a:r>
            <a:endParaRPr lang="en-US" altLang="ko-KR" sz="2100" dirty="0">
              <a:solidFill>
                <a:schemeClr val="tx1">
                  <a:lumMod val="65000"/>
                  <a:lumOff val="35000"/>
                </a:schemeClr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  <a:p>
            <a:pPr algn="ctr">
              <a:defRPr lang="ko-KR" altLang="en-US"/>
            </a:pPr>
            <a:r>
              <a: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사고 발생률이 적은 경로로 </a:t>
            </a:r>
            <a:r>
              <a:rPr lang="ko-KR" altLang="en-US" sz="2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재안내</a:t>
            </a:r>
            <a:endParaRPr lang="ko-KR" altLang="en-US" sz="2100" dirty="0">
              <a:solidFill>
                <a:schemeClr val="tx1">
                  <a:lumMod val="65000"/>
                  <a:lumOff val="35000"/>
                </a:schemeClr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441715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C2C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한쪽 모서리가 둥근 사각형 38"/>
          <p:cNvSpPr/>
          <p:nvPr/>
        </p:nvSpPr>
        <p:spPr>
          <a:xfrm>
            <a:off x="0" y="0"/>
            <a:ext cx="9144000" cy="771550"/>
          </a:xfrm>
          <a:prstGeom prst="round1Rect">
            <a:avLst>
              <a:gd name="adj" fmla="val 0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44580752" descr="EMB00000fecbcf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" t="12683" r="46889" b="32680"/>
          <a:stretch/>
        </p:blipFill>
        <p:spPr bwMode="auto">
          <a:xfrm>
            <a:off x="1189470" y="1767570"/>
            <a:ext cx="2691919" cy="257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20180544" descr="EMB00000fecbcf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87"/>
          <a:stretch>
            <a:fillRect/>
          </a:stretch>
        </p:blipFill>
        <p:spPr bwMode="auto">
          <a:xfrm>
            <a:off x="5244528" y="1889872"/>
            <a:ext cx="2984969" cy="232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3688" y="130427"/>
            <a:ext cx="7770680" cy="5539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01. </a:t>
            </a:r>
            <a:r>
              <a:rPr lang="ko-KR" altLang="en-US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제대로 된 날씨 정보를 제공받지 못하는 사람들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BEE784-ABAE-4B5B-BF3D-5D34AA678A94}"/>
              </a:ext>
            </a:extLst>
          </p:cNvPr>
          <p:cNvSpPr txBox="1"/>
          <p:nvPr/>
        </p:nvSpPr>
        <p:spPr>
          <a:xfrm>
            <a:off x="1497384" y="4454765"/>
            <a:ext cx="2047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2019 </a:t>
            </a:r>
            <a:r>
              <a:rPr lang="ko-KR" altLang="en-US" sz="12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네이버 모바일 검색 순위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528370-4F5A-40A4-8C32-D1EA081643DF}"/>
              </a:ext>
            </a:extLst>
          </p:cNvPr>
          <p:cNvSpPr txBox="1"/>
          <p:nvPr/>
        </p:nvSpPr>
        <p:spPr>
          <a:xfrm>
            <a:off x="6028422" y="4454764"/>
            <a:ext cx="1475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기상청의 예보 적중률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333DB5-2338-487F-862E-3B7E2DEA2628}"/>
              </a:ext>
            </a:extLst>
          </p:cNvPr>
          <p:cNvSpPr txBox="1"/>
          <p:nvPr/>
        </p:nvSpPr>
        <p:spPr>
          <a:xfrm>
            <a:off x="4185931" y="2758634"/>
            <a:ext cx="75405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rgbClr val="C0000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VS</a:t>
            </a:r>
            <a:endParaRPr lang="ko-KR" altLang="en-US" sz="3500" dirty="0">
              <a:solidFill>
                <a:srgbClr val="C00000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D6BB8D-0DC0-4292-92CC-0088091AD350}"/>
              </a:ext>
            </a:extLst>
          </p:cNvPr>
          <p:cNvSpPr txBox="1"/>
          <p:nvPr/>
        </p:nvSpPr>
        <p:spPr>
          <a:xfrm>
            <a:off x="1427998" y="1131712"/>
            <a:ext cx="23294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C0000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국민의 높은 관심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3C0A25-3480-4E5E-869C-97491A14A431}"/>
              </a:ext>
            </a:extLst>
          </p:cNvPr>
          <p:cNvSpPr/>
          <p:nvPr/>
        </p:nvSpPr>
        <p:spPr>
          <a:xfrm>
            <a:off x="2690750" y="2237486"/>
            <a:ext cx="432048" cy="18512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0B3A91-839E-4609-B3A1-171E9A2CE763}"/>
              </a:ext>
            </a:extLst>
          </p:cNvPr>
          <p:cNvSpPr/>
          <p:nvPr/>
        </p:nvSpPr>
        <p:spPr>
          <a:xfrm>
            <a:off x="2618742" y="3826768"/>
            <a:ext cx="576064" cy="18512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21FD4B6-9411-4E54-8BE7-234ADC1BE8D2}"/>
              </a:ext>
            </a:extLst>
          </p:cNvPr>
          <p:cNvSpPr/>
          <p:nvPr/>
        </p:nvSpPr>
        <p:spPr>
          <a:xfrm>
            <a:off x="2616397" y="4011894"/>
            <a:ext cx="576064" cy="1710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6FC886E-1C13-408C-A979-897FE73A25CE}"/>
              </a:ext>
            </a:extLst>
          </p:cNvPr>
          <p:cNvSpPr/>
          <p:nvPr/>
        </p:nvSpPr>
        <p:spPr>
          <a:xfrm>
            <a:off x="2618744" y="4181660"/>
            <a:ext cx="576064" cy="18512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B1D695-2503-43DE-9402-6EABDF622FAC}"/>
              </a:ext>
            </a:extLst>
          </p:cNvPr>
          <p:cNvSpPr txBox="1"/>
          <p:nvPr/>
        </p:nvSpPr>
        <p:spPr>
          <a:xfrm>
            <a:off x="5293347" y="1131712"/>
            <a:ext cx="28873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C0000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기상청의 낮은 적중률</a:t>
            </a:r>
          </a:p>
        </p:txBody>
      </p:sp>
    </p:spTree>
    <p:extLst>
      <p:ext uri="{BB962C8B-B14F-4D97-AF65-F5344CB8AC3E}">
        <p14:creationId xmlns:p14="http://schemas.microsoft.com/office/powerpoint/2010/main" val="10558875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rcRect b="10000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57116" y="1623274"/>
            <a:ext cx="1829767" cy="5539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3000" b="1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THANKS</a:t>
            </a:r>
            <a:endParaRPr lang="ko-KR" altLang="en-US" sz="3000" b="1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63874" y="1419605"/>
            <a:ext cx="2016252" cy="1008129"/>
          </a:xfrm>
          <a:prstGeom prst="rect">
            <a:avLst/>
          </a:prstGeom>
          <a:noFill/>
          <a:ln w="38100" algn="ctr"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>
              <a:latin typeface="나눔고딕 ExtraBold"/>
              <a:ea typeface="나눔고딕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5893561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C2C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한쪽 모서리가 둥근 사각형 38"/>
          <p:cNvSpPr/>
          <p:nvPr/>
        </p:nvSpPr>
        <p:spPr>
          <a:xfrm>
            <a:off x="0" y="0"/>
            <a:ext cx="9144000" cy="771550"/>
          </a:xfrm>
          <a:prstGeom prst="round1Rect">
            <a:avLst>
              <a:gd name="adj" fmla="val 0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3688" y="130427"/>
            <a:ext cx="8886804" cy="5539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01. </a:t>
            </a:r>
            <a:r>
              <a:rPr lang="ko-KR" altLang="en-US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제대로 된 날씨 정보를 제공받지 못하는 사람들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D6BB8D-0DC0-4292-92CC-0088091AD350}"/>
              </a:ext>
            </a:extLst>
          </p:cNvPr>
          <p:cNvSpPr txBox="1"/>
          <p:nvPr/>
        </p:nvSpPr>
        <p:spPr>
          <a:xfrm>
            <a:off x="1508770" y="991887"/>
            <a:ext cx="2343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3193BA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고가의 기상센서 비용</a:t>
            </a:r>
          </a:p>
        </p:txBody>
      </p:sp>
      <p:pic>
        <p:nvPicPr>
          <p:cNvPr id="2049" name="_x461555592">
            <a:extLst>
              <a:ext uri="{FF2B5EF4-FFF2-40B4-BE49-F238E27FC236}">
                <a16:creationId xmlns:a16="http://schemas.microsoft.com/office/drawing/2014/main" id="{74229536-7F27-4055-8E53-7C87E4D00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4" r="15698"/>
          <a:stretch>
            <a:fillRect/>
          </a:stretch>
        </p:blipFill>
        <p:spPr bwMode="auto">
          <a:xfrm>
            <a:off x="612907" y="1455626"/>
            <a:ext cx="4174997" cy="283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664758424">
            <a:extLst>
              <a:ext uri="{FF2B5EF4-FFF2-40B4-BE49-F238E27FC236}">
                <a16:creationId xmlns:a16="http://schemas.microsoft.com/office/drawing/2014/main" id="{66955678-FA68-4B3F-ADA1-D544D2507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521" y="1441326"/>
            <a:ext cx="3147572" cy="286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8F0402A-43B8-45FB-A125-D0CB2977C699}"/>
              </a:ext>
            </a:extLst>
          </p:cNvPr>
          <p:cNvSpPr txBox="1"/>
          <p:nvPr/>
        </p:nvSpPr>
        <p:spPr>
          <a:xfrm>
            <a:off x="5895217" y="97737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3193BA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까다로운 설치 규정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DE840-A62B-4303-BBC6-99E86928FF27}"/>
              </a:ext>
            </a:extLst>
          </p:cNvPr>
          <p:cNvSpPr txBox="1"/>
          <p:nvPr/>
        </p:nvSpPr>
        <p:spPr>
          <a:xfrm>
            <a:off x="215516" y="4515966"/>
            <a:ext cx="86364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C0000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-&gt; </a:t>
            </a:r>
            <a:r>
              <a:rPr lang="ko-KR" altLang="en-US" sz="2200" dirty="0">
                <a:solidFill>
                  <a:srgbClr val="C0000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기상센서를 보완할 방법 필요 </a:t>
            </a:r>
            <a:r>
              <a:rPr lang="en-US" altLang="ko-KR" sz="2200" dirty="0">
                <a:solidFill>
                  <a:srgbClr val="C0000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: </a:t>
            </a:r>
            <a:r>
              <a:rPr lang="ko-KR" altLang="en-US" sz="2200" dirty="0">
                <a:solidFill>
                  <a:srgbClr val="C0000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어디에나 설치되어 있는 </a:t>
            </a:r>
            <a:r>
              <a:rPr lang="en-US" altLang="ko-KR" sz="2200" dirty="0">
                <a:solidFill>
                  <a:srgbClr val="C0000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CCTV </a:t>
            </a:r>
            <a:r>
              <a:rPr lang="ko-KR" altLang="en-US" sz="2200" dirty="0">
                <a:solidFill>
                  <a:srgbClr val="C0000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영상 이용</a:t>
            </a:r>
            <a:r>
              <a:rPr lang="en-US" altLang="ko-KR" sz="2200" dirty="0">
                <a:solidFill>
                  <a:srgbClr val="C0000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!</a:t>
            </a:r>
            <a:endParaRPr lang="ko-KR" altLang="en-US" sz="2200" dirty="0">
              <a:solidFill>
                <a:srgbClr val="C00000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06964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C2C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한쪽 모서리가 둥근 사각형 38"/>
          <p:cNvSpPr/>
          <p:nvPr/>
        </p:nvSpPr>
        <p:spPr>
          <a:xfrm>
            <a:off x="0" y="0"/>
            <a:ext cx="9144000" cy="771550"/>
          </a:xfrm>
          <a:prstGeom prst="round1Rect">
            <a:avLst>
              <a:gd name="adj" fmla="val 0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3688" y="130427"/>
            <a:ext cx="8886804" cy="5539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02. </a:t>
            </a:r>
            <a:r>
              <a:rPr lang="ko-KR" altLang="en-US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국내 기존 날씨 분석 서비스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0DB0C0-C8C3-4000-9D10-6937254A4354}"/>
              </a:ext>
            </a:extLst>
          </p:cNvPr>
          <p:cNvSpPr txBox="1"/>
          <p:nvPr/>
        </p:nvSpPr>
        <p:spPr>
          <a:xfrm>
            <a:off x="2892532" y="1533973"/>
            <a:ext cx="3358933" cy="32316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500" spc="-100" dirty="0">
                <a:solidFill>
                  <a:schemeClr val="bg1"/>
                </a:solidFill>
                <a:highlight>
                  <a:srgbClr val="000080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</a:rPr>
              <a:t>SVM</a:t>
            </a:r>
            <a:r>
              <a:rPr lang="ko-KR" altLang="en-US" sz="1500" spc="-100" dirty="0">
                <a:solidFill>
                  <a:schemeClr val="bg1"/>
                </a:solidFill>
                <a:highlight>
                  <a:srgbClr val="000080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</a:rPr>
              <a:t>과 </a:t>
            </a:r>
            <a:r>
              <a:rPr lang="en-US" altLang="ko-KR" sz="1500" spc="-100" dirty="0">
                <a:solidFill>
                  <a:schemeClr val="bg1"/>
                </a:solidFill>
                <a:highlight>
                  <a:srgbClr val="000080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</a:rPr>
              <a:t>pixel </a:t>
            </a:r>
            <a:r>
              <a:rPr lang="ko-KR" altLang="en-US" sz="1500" spc="-100" dirty="0">
                <a:solidFill>
                  <a:schemeClr val="bg1"/>
                </a:solidFill>
                <a:highlight>
                  <a:srgbClr val="000080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</a:rPr>
              <a:t>값의 패턴을 이용하여 날씨를 예측</a:t>
            </a:r>
            <a:endParaRPr lang="en-US" altLang="ko-KR" sz="1500" spc="-100" dirty="0">
              <a:solidFill>
                <a:schemeClr val="bg1"/>
              </a:solidFill>
              <a:highlight>
                <a:srgbClr val="000080"/>
              </a:highlight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16" name="_x220183264" descr="EMB00000fecbd2b">
            <a:extLst>
              <a:ext uri="{FF2B5EF4-FFF2-40B4-BE49-F238E27FC236}">
                <a16:creationId xmlns:a16="http://schemas.microsoft.com/office/drawing/2014/main" id="{9F87ABBA-F7EA-414C-826C-D779EA89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1" b="24498"/>
          <a:stretch>
            <a:fillRect/>
          </a:stretch>
        </p:blipFill>
        <p:spPr bwMode="auto">
          <a:xfrm>
            <a:off x="1367644" y="2108573"/>
            <a:ext cx="3358933" cy="235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_x244581072" descr="EMB00000fecbd2e">
            <a:extLst>
              <a:ext uri="{FF2B5EF4-FFF2-40B4-BE49-F238E27FC236}">
                <a16:creationId xmlns:a16="http://schemas.microsoft.com/office/drawing/2014/main" id="{6D1A19E5-9F32-49A5-A591-4AEB32C42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056" y="2132355"/>
            <a:ext cx="2207300" cy="233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934608-86B5-4771-A5C1-188739B14237}"/>
              </a:ext>
            </a:extLst>
          </p:cNvPr>
          <p:cNvSpPr txBox="1"/>
          <p:nvPr/>
        </p:nvSpPr>
        <p:spPr>
          <a:xfrm>
            <a:off x="2030278" y="952180"/>
            <a:ext cx="50834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[</a:t>
            </a:r>
            <a:r>
              <a:rPr lang="ko-KR" altLang="en-US" sz="30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국내 도로위험기상 정보 서비스</a:t>
            </a:r>
            <a:r>
              <a:rPr lang="en-US" altLang="ko-KR" sz="30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]</a:t>
            </a:r>
            <a:endParaRPr lang="ko-KR" altLang="en-US" sz="3000" dirty="0">
              <a:solidFill>
                <a:srgbClr val="3193BA"/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2E1996-6197-4E8F-99D8-9A8FAAD86AB3}"/>
              </a:ext>
            </a:extLst>
          </p:cNvPr>
          <p:cNvSpPr txBox="1"/>
          <p:nvPr/>
        </p:nvSpPr>
        <p:spPr>
          <a:xfrm>
            <a:off x="1417869" y="4454765"/>
            <a:ext cx="3350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이중선이 서비스 가능한 지역</a:t>
            </a:r>
            <a:endParaRPr lang="en-US" altLang="ko-KR" sz="1200" dirty="0">
              <a:solidFill>
                <a:srgbClr val="3193BA"/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초록색으로 표시 된 곳이 현재 서비스 되고 있는 지역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4FE5F6-9547-4B5E-A368-6B6CC14F436D}"/>
              </a:ext>
            </a:extLst>
          </p:cNvPr>
          <p:cNvSpPr txBox="1"/>
          <p:nvPr/>
        </p:nvSpPr>
        <p:spPr>
          <a:xfrm>
            <a:off x="6291032" y="4479202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잦은 오류</a:t>
            </a:r>
          </a:p>
        </p:txBody>
      </p:sp>
    </p:spTree>
    <p:extLst>
      <p:ext uri="{BB962C8B-B14F-4D97-AF65-F5344CB8AC3E}">
        <p14:creationId xmlns:p14="http://schemas.microsoft.com/office/powerpoint/2010/main" val="190546964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C2C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한쪽 모서리가 둥근 사각형 38"/>
          <p:cNvSpPr/>
          <p:nvPr/>
        </p:nvSpPr>
        <p:spPr>
          <a:xfrm>
            <a:off x="0" y="0"/>
            <a:ext cx="9144000" cy="771550"/>
          </a:xfrm>
          <a:prstGeom prst="round1Rect">
            <a:avLst>
              <a:gd name="adj" fmla="val 0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3688" y="130427"/>
            <a:ext cx="8886804" cy="5539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02. </a:t>
            </a:r>
            <a:r>
              <a:rPr lang="ko-KR" altLang="en-US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해외 분석 모델</a:t>
            </a:r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8D6C365E-9401-4AFC-BEE8-66BA2C186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F66D270E-0E1E-4A06-A8CD-AF79553A6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45D1DBFD-AE11-40DD-BFB0-C1F528CC6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08253D9A-3779-471E-AD80-E262C3965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84D72DBA-295D-4465-BD3D-B75E272F6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6" name="_x270751472" descr="EMB000059486daa">
            <a:extLst>
              <a:ext uri="{FF2B5EF4-FFF2-40B4-BE49-F238E27FC236}">
                <a16:creationId xmlns:a16="http://schemas.microsoft.com/office/drawing/2014/main" id="{7EBF95FE-6E97-4646-AAD5-CEF0073A6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86" y="1976015"/>
            <a:ext cx="2676428" cy="212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6">
            <a:extLst>
              <a:ext uri="{FF2B5EF4-FFF2-40B4-BE49-F238E27FC236}">
                <a16:creationId xmlns:a16="http://schemas.microsoft.com/office/drawing/2014/main" id="{FAF44250-5C39-4D83-A3E4-F6BD9785A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83B1F1-1A7B-41B4-8934-AC6AAEDE8D10}"/>
              </a:ext>
            </a:extLst>
          </p:cNvPr>
          <p:cNvSpPr txBox="1"/>
          <p:nvPr/>
        </p:nvSpPr>
        <p:spPr>
          <a:xfrm>
            <a:off x="2690717" y="952180"/>
            <a:ext cx="37625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[</a:t>
            </a:r>
            <a:r>
              <a:rPr lang="ko-KR" altLang="en-US" sz="30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방콕의 날씨 분석 모델</a:t>
            </a:r>
            <a:r>
              <a:rPr lang="en-US" altLang="ko-KR" sz="30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]</a:t>
            </a:r>
            <a:endParaRPr lang="ko-KR" altLang="en-US" sz="3000" dirty="0">
              <a:solidFill>
                <a:srgbClr val="3193BA"/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A33FE7-F355-4974-9885-918F3B9D0AF4}"/>
              </a:ext>
            </a:extLst>
          </p:cNvPr>
          <p:cNvSpPr txBox="1"/>
          <p:nvPr/>
        </p:nvSpPr>
        <p:spPr>
          <a:xfrm>
            <a:off x="3900181" y="1533973"/>
            <a:ext cx="1343638" cy="32316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algn="ctr">
              <a:defRPr lang="ko-KR" altLang="en-US"/>
            </a:pPr>
            <a:r>
              <a:rPr lang="en-US" altLang="ko-KR" sz="1500" spc="-100" dirty="0">
                <a:solidFill>
                  <a:schemeClr val="bg1"/>
                </a:solidFill>
                <a:highlight>
                  <a:srgbClr val="000080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</a:rPr>
              <a:t>CNN </a:t>
            </a:r>
            <a:r>
              <a:rPr lang="ko-KR" altLang="en-US" sz="1500" spc="-100" dirty="0">
                <a:solidFill>
                  <a:schemeClr val="bg1"/>
                </a:solidFill>
                <a:highlight>
                  <a:srgbClr val="000080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</a:rPr>
              <a:t>기반 </a:t>
            </a:r>
            <a:r>
              <a:rPr lang="en-US" altLang="ko-KR" sz="1500" spc="-100" dirty="0">
                <a:solidFill>
                  <a:schemeClr val="bg1"/>
                </a:solidFill>
                <a:highlight>
                  <a:srgbClr val="000080"/>
                </a:highlight>
                <a:latin typeface="a아시아헤드1" panose="02020600000000000000" pitchFamily="18" charset="-127"/>
                <a:ea typeface="a아시아헤드1" panose="02020600000000000000" pitchFamily="18" charset="-127"/>
              </a:rPr>
              <a:t>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3DF1B2-23CC-4A9F-8594-E5F720A466A5}"/>
              </a:ext>
            </a:extLst>
          </p:cNvPr>
          <p:cNvSpPr txBox="1"/>
          <p:nvPr/>
        </p:nvSpPr>
        <p:spPr>
          <a:xfrm>
            <a:off x="2502681" y="4224291"/>
            <a:ext cx="4108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성능 자체는 뛰어나지만</a:t>
            </a:r>
            <a:endParaRPr lang="en-US" altLang="ko-KR" sz="2000" dirty="0">
              <a:solidFill>
                <a:srgbClr val="3193BA"/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국내와 다른 기상 조건으로 적용이 불가</a:t>
            </a:r>
            <a:endParaRPr lang="en-US" altLang="ko-KR" sz="2000" dirty="0">
              <a:solidFill>
                <a:srgbClr val="3193BA"/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13282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32657"/>
            <a:ext cx="9144000" cy="5238058"/>
          </a:xfrm>
          <a:prstGeom prst="rect">
            <a:avLst/>
          </a:prstGeom>
          <a:solidFill>
            <a:srgbClr val="FFFFFF">
              <a:alpha val="32941"/>
            </a:srgbClr>
          </a:solidFill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EEA6E8E-61E6-463A-BD11-70A3556C3244}"/>
              </a:ext>
            </a:extLst>
          </p:cNvPr>
          <p:cNvSpPr/>
          <p:nvPr/>
        </p:nvSpPr>
        <p:spPr>
          <a:xfrm>
            <a:off x="-1926" y="-25405"/>
            <a:ext cx="9144000" cy="5205401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9B928C-EF10-44FC-98F3-26F03E1743CA}"/>
              </a:ext>
            </a:extLst>
          </p:cNvPr>
          <p:cNvSpPr txBox="1"/>
          <p:nvPr/>
        </p:nvSpPr>
        <p:spPr>
          <a:xfrm>
            <a:off x="1654701" y="915566"/>
            <a:ext cx="58307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실시간 </a:t>
            </a:r>
            <a:r>
              <a:rPr lang="en-US" altLang="ko-KR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CCTV </a:t>
            </a:r>
            <a:r>
              <a:rPr lang="ko-KR" altLang="en-US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영상분석을 통한</a:t>
            </a:r>
            <a:endParaRPr lang="en-US" altLang="ko-KR" sz="3000" dirty="0">
              <a:solidFill>
                <a:schemeClr val="bg1"/>
              </a:solidFill>
              <a:latin typeface="a아시아헤드3" panose="02020600000000000000" pitchFamily="18" charset="-127"/>
              <a:ea typeface="a아시아헤드3" panose="02020600000000000000" pitchFamily="18" charset="-127"/>
            </a:endParaRPr>
          </a:p>
          <a:p>
            <a:pPr algn="ctr" fontAlgn="base"/>
            <a:r>
              <a:rPr lang="ko-KR" altLang="en-US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현재 날씨 정보 제공 어플리케이션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C1226-6D29-43AC-BA26-2BA83ECACA92}"/>
              </a:ext>
            </a:extLst>
          </p:cNvPr>
          <p:cNvSpPr txBox="1"/>
          <p:nvPr/>
        </p:nvSpPr>
        <p:spPr>
          <a:xfrm>
            <a:off x="1669319" y="3669204"/>
            <a:ext cx="58307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5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비 맞은 토리</a:t>
            </a:r>
          </a:p>
        </p:txBody>
      </p:sp>
      <p:pic>
        <p:nvPicPr>
          <p:cNvPr id="10" name="그림 9" descr="벡터그래픽이(가) 표시된 사진&#10;&#10;자동 생성된 설명">
            <a:extLst>
              <a:ext uri="{FF2B5EF4-FFF2-40B4-BE49-F238E27FC236}">
                <a16:creationId xmlns:a16="http://schemas.microsoft.com/office/drawing/2014/main" id="{4A96B6E1-3970-4B17-B5A4-21601F527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84" y="1778741"/>
            <a:ext cx="2310741" cy="231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9924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C2C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74C6604-7C27-43D6-B872-5E625878E550}"/>
              </a:ext>
            </a:extLst>
          </p:cNvPr>
          <p:cNvSpPr/>
          <p:nvPr/>
        </p:nvSpPr>
        <p:spPr>
          <a:xfrm>
            <a:off x="1766063" y="2582018"/>
            <a:ext cx="1681505" cy="771550"/>
          </a:xfrm>
          <a:prstGeom prst="rightArrow">
            <a:avLst>
              <a:gd name="adj1" fmla="val 50000"/>
              <a:gd name="adj2" fmla="val 7915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한쪽 모서리가 둥근 사각형 38"/>
          <p:cNvSpPr/>
          <p:nvPr/>
        </p:nvSpPr>
        <p:spPr>
          <a:xfrm>
            <a:off x="0" y="0"/>
            <a:ext cx="9144000" cy="771550"/>
          </a:xfrm>
          <a:prstGeom prst="round1Rect">
            <a:avLst>
              <a:gd name="adj" fmla="val 0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3688" y="130427"/>
            <a:ext cx="6438532" cy="5539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03. </a:t>
            </a:r>
            <a:r>
              <a:rPr lang="ko-KR" altLang="en-US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비 맞은 토리</a:t>
            </a:r>
            <a:r>
              <a:rPr lang="en-US" altLang="ko-KR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: </a:t>
            </a:r>
            <a:r>
              <a:rPr lang="ko-KR" altLang="en-US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모바일 어플리케이션</a:t>
            </a:r>
          </a:p>
        </p:txBody>
      </p:sp>
      <p:pic>
        <p:nvPicPr>
          <p:cNvPr id="3073" name="_x673050496">
            <a:extLst>
              <a:ext uri="{FF2B5EF4-FFF2-40B4-BE49-F238E27FC236}">
                <a16:creationId xmlns:a16="http://schemas.microsoft.com/office/drawing/2014/main" id="{0F8652F6-DACA-4DFA-ACC8-477EF8156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2" b="6252"/>
          <a:stretch>
            <a:fillRect/>
          </a:stretch>
        </p:blipFill>
        <p:spPr bwMode="auto">
          <a:xfrm>
            <a:off x="559875" y="1239602"/>
            <a:ext cx="1692188" cy="319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_x668903520">
            <a:extLst>
              <a:ext uri="{FF2B5EF4-FFF2-40B4-BE49-F238E27FC236}">
                <a16:creationId xmlns:a16="http://schemas.microsoft.com/office/drawing/2014/main" id="{9DBC7A9A-0D43-4E66-A106-C6D6A373D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5" b="6326"/>
          <a:stretch>
            <a:fillRect/>
          </a:stretch>
        </p:blipFill>
        <p:spPr bwMode="auto">
          <a:xfrm>
            <a:off x="3214788" y="1277954"/>
            <a:ext cx="1681505" cy="317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_x464189728">
            <a:extLst>
              <a:ext uri="{FF2B5EF4-FFF2-40B4-BE49-F238E27FC236}">
                <a16:creationId xmlns:a16="http://schemas.microsoft.com/office/drawing/2014/main" id="{086304F2-7E54-4E83-A419-F84520300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5" b="5655"/>
          <a:stretch>
            <a:fillRect/>
          </a:stretch>
        </p:blipFill>
        <p:spPr bwMode="auto">
          <a:xfrm>
            <a:off x="5112060" y="1275058"/>
            <a:ext cx="1672024" cy="317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_x454042104">
            <a:extLst>
              <a:ext uri="{FF2B5EF4-FFF2-40B4-BE49-F238E27FC236}">
                <a16:creationId xmlns:a16="http://schemas.microsoft.com/office/drawing/2014/main" id="{47155D30-3041-4EFF-B93B-B18CE6C64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6" b="5823"/>
          <a:stretch>
            <a:fillRect/>
          </a:stretch>
        </p:blipFill>
        <p:spPr bwMode="auto">
          <a:xfrm>
            <a:off x="7020892" y="1277954"/>
            <a:ext cx="1672024" cy="31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5E91F8-E1A3-4280-936B-DA2F17EEED03}"/>
              </a:ext>
            </a:extLst>
          </p:cNvPr>
          <p:cNvSpPr txBox="1"/>
          <p:nvPr/>
        </p:nvSpPr>
        <p:spPr>
          <a:xfrm>
            <a:off x="791580" y="4551970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위치 선택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A2A4B4-E6AA-4BDC-98CB-AF4A7E7B6CFA}"/>
              </a:ext>
            </a:extLst>
          </p:cNvPr>
          <p:cNvSpPr txBox="1"/>
          <p:nvPr/>
        </p:nvSpPr>
        <p:spPr>
          <a:xfrm>
            <a:off x="3447568" y="4590773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현재 날씨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786686-A4A7-4A40-B43E-6DCFE12EB5FD}"/>
              </a:ext>
            </a:extLst>
          </p:cNvPr>
          <p:cNvSpPr txBox="1"/>
          <p:nvPr/>
        </p:nvSpPr>
        <p:spPr>
          <a:xfrm>
            <a:off x="5329152" y="4590773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도로 상황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8B8B13-4255-4C82-A523-71D36426B97E}"/>
              </a:ext>
            </a:extLst>
          </p:cNvPr>
          <p:cNvSpPr txBox="1"/>
          <p:nvPr/>
        </p:nvSpPr>
        <p:spPr>
          <a:xfrm>
            <a:off x="6807915" y="4590773"/>
            <a:ext cx="2101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실시간 </a:t>
            </a:r>
            <a:r>
              <a:rPr lang="en-US" altLang="ko-KR" sz="20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CCTV </a:t>
            </a:r>
            <a:r>
              <a:rPr lang="ko-KR" altLang="en-US" sz="20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영상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0BC5CA-24E2-4E12-A1F7-8EF7EC25B7E9}"/>
              </a:ext>
            </a:extLst>
          </p:cNvPr>
          <p:cNvSpPr txBox="1"/>
          <p:nvPr/>
        </p:nvSpPr>
        <p:spPr>
          <a:xfrm>
            <a:off x="2350147" y="2787774"/>
            <a:ext cx="7665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5~10</a:t>
            </a:r>
            <a:r>
              <a:rPr lang="ko-KR" altLang="en-US" sz="15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317661276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C2C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한쪽 모서리가 둥근 사각형 38"/>
          <p:cNvSpPr/>
          <p:nvPr/>
        </p:nvSpPr>
        <p:spPr>
          <a:xfrm>
            <a:off x="0" y="0"/>
            <a:ext cx="9144000" cy="771550"/>
          </a:xfrm>
          <a:prstGeom prst="round1Rect">
            <a:avLst>
              <a:gd name="adj" fmla="val 0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3688" y="130427"/>
            <a:ext cx="6438532" cy="5539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03. </a:t>
            </a:r>
            <a:r>
              <a:rPr lang="ko-KR" altLang="en-US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비 맞은 토리</a:t>
            </a:r>
            <a:r>
              <a:rPr lang="en-US" altLang="ko-KR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: </a:t>
            </a:r>
            <a:r>
              <a:rPr lang="ko-KR" altLang="en-US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모바일 어플리케이션</a:t>
            </a:r>
          </a:p>
        </p:txBody>
      </p:sp>
      <p:pic>
        <p:nvPicPr>
          <p:cNvPr id="5" name="종설최종">
            <a:hlinkClick r:id="" action="ppaction://media"/>
            <a:extLst>
              <a:ext uri="{FF2B5EF4-FFF2-40B4-BE49-F238E27FC236}">
                <a16:creationId xmlns:a16="http://schemas.microsoft.com/office/drawing/2014/main" id="{A8F39D48-CF85-4044-85FE-4D6F0651D4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4140" y="771550"/>
            <a:ext cx="7795720" cy="43850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5439E0A-0806-4BFA-9D7D-FEBC1C39F778}"/>
              </a:ext>
            </a:extLst>
          </p:cNvPr>
          <p:cNvSpPr/>
          <p:nvPr/>
        </p:nvSpPr>
        <p:spPr>
          <a:xfrm>
            <a:off x="6012160" y="415003"/>
            <a:ext cx="3018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  <a:hlinkClick r:id="rId6"/>
              </a:rPr>
              <a:t>https://www.youtube.com/watch?v=T2GaFJPlSrI</a:t>
            </a:r>
            <a:endParaRPr lang="en-US" altLang="ko-KR" sz="10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7215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756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C2C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한쪽 모서리가 둥근 사각형 38"/>
          <p:cNvSpPr/>
          <p:nvPr/>
        </p:nvSpPr>
        <p:spPr>
          <a:xfrm>
            <a:off x="0" y="0"/>
            <a:ext cx="9144000" cy="771550"/>
          </a:xfrm>
          <a:prstGeom prst="round1Rect">
            <a:avLst>
              <a:gd name="adj" fmla="val 0"/>
            </a:avLst>
          </a:prstGeom>
          <a:solidFill>
            <a:srgbClr val="036298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3688" y="130427"/>
            <a:ext cx="6438532" cy="5539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03. </a:t>
            </a:r>
            <a:r>
              <a:rPr lang="ko-KR" altLang="en-US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비 맞은 토리</a:t>
            </a:r>
            <a:r>
              <a:rPr lang="en-US" altLang="ko-KR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: </a:t>
            </a:r>
            <a:r>
              <a:rPr lang="ko-KR" altLang="en-US" sz="3000" dirty="0">
                <a:solidFill>
                  <a:schemeClr val="bg1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모바일 어플리케이션</a:t>
            </a:r>
          </a:p>
        </p:txBody>
      </p:sp>
      <p:pic>
        <p:nvPicPr>
          <p:cNvPr id="9" name="_x220183264">
            <a:extLst>
              <a:ext uri="{FF2B5EF4-FFF2-40B4-BE49-F238E27FC236}">
                <a16:creationId xmlns:a16="http://schemas.microsoft.com/office/drawing/2014/main" id="{99B936FC-0580-4F60-9E00-E634818DD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306" y="1743658"/>
            <a:ext cx="6840758" cy="306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49837A-F7EA-4630-AB0D-4A4FFB3435D1}"/>
              </a:ext>
            </a:extLst>
          </p:cNvPr>
          <p:cNvSpPr txBox="1"/>
          <p:nvPr/>
        </p:nvSpPr>
        <p:spPr>
          <a:xfrm>
            <a:off x="2713161" y="952180"/>
            <a:ext cx="37176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3193BA"/>
                </a:solidFill>
                <a:latin typeface="a아시아헤드3" panose="02020600000000000000" pitchFamily="18" charset="-127"/>
                <a:ea typeface="a아시아헤드3" panose="02020600000000000000" pitchFamily="18" charset="-127"/>
              </a:rPr>
              <a:t>어플리케이션 동작 방식</a:t>
            </a:r>
          </a:p>
        </p:txBody>
      </p:sp>
    </p:spTree>
    <p:extLst>
      <p:ext uri="{BB962C8B-B14F-4D97-AF65-F5344CB8AC3E}">
        <p14:creationId xmlns:p14="http://schemas.microsoft.com/office/powerpoint/2010/main" val="355904813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3536</TotalTime>
  <Words>533</Words>
  <Application>Microsoft Office PowerPoint</Application>
  <PresentationFormat>화면 슬라이드 쇼(16:9)</PresentationFormat>
  <Paragraphs>174</Paragraphs>
  <Slides>20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a아시아헤드3</vt:lpstr>
      <vt:lpstr>맑은 고딕</vt:lpstr>
      <vt:lpstr>a아시아헤드2</vt:lpstr>
      <vt:lpstr>나눔고딕 ExtraBold</vt:lpstr>
      <vt:lpstr>a아시아헤드1</vt:lpstr>
      <vt:lpstr>Arial</vt:lpstr>
      <vt:lpstr>함초롬돋움</vt:lpstr>
      <vt:lpstr>a아시아헤드4</vt:lpstr>
      <vt:lpstr>한컴오피스</vt:lpstr>
      <vt:lpstr>1_한컴오피스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미래</dc:creator>
  <cp:lastModifiedBy>이 은경</cp:lastModifiedBy>
  <cp:revision>180</cp:revision>
  <dcterms:created xsi:type="dcterms:W3CDTF">2015-11-08T11:49:12Z</dcterms:created>
  <dcterms:modified xsi:type="dcterms:W3CDTF">2020-12-09T17:51:51Z</dcterms:modified>
</cp:coreProperties>
</file>